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4" r:id="rId6"/>
    <p:sldMasterId id="2147483708" r:id="rId7"/>
  </p:sldMasterIdLst>
  <p:notesMasterIdLst>
    <p:notesMasterId r:id="rId48"/>
  </p:notesMasterIdLst>
  <p:sldIdLst>
    <p:sldId id="398" r:id="rId8"/>
    <p:sldId id="283" r:id="rId9"/>
    <p:sldId id="371" r:id="rId10"/>
    <p:sldId id="363" r:id="rId11"/>
    <p:sldId id="362" r:id="rId12"/>
    <p:sldId id="364" r:id="rId13"/>
    <p:sldId id="365" r:id="rId14"/>
    <p:sldId id="366" r:id="rId15"/>
    <p:sldId id="367" r:id="rId16"/>
    <p:sldId id="368" r:id="rId17"/>
    <p:sldId id="369" r:id="rId18"/>
    <p:sldId id="312" r:id="rId19"/>
    <p:sldId id="370" r:id="rId20"/>
    <p:sldId id="284" r:id="rId21"/>
    <p:sldId id="373" r:id="rId22"/>
    <p:sldId id="385" r:id="rId23"/>
    <p:sldId id="383" r:id="rId24"/>
    <p:sldId id="375" r:id="rId25"/>
    <p:sldId id="376" r:id="rId26"/>
    <p:sldId id="377" r:id="rId27"/>
    <p:sldId id="378" r:id="rId28"/>
    <p:sldId id="387" r:id="rId29"/>
    <p:sldId id="380" r:id="rId30"/>
    <p:sldId id="381" r:id="rId31"/>
    <p:sldId id="285" r:id="rId32"/>
    <p:sldId id="358" r:id="rId33"/>
    <p:sldId id="353" r:id="rId34"/>
    <p:sldId id="357" r:id="rId35"/>
    <p:sldId id="359" r:id="rId36"/>
    <p:sldId id="382" r:id="rId37"/>
    <p:sldId id="287" r:id="rId38"/>
    <p:sldId id="397" r:id="rId39"/>
    <p:sldId id="304" r:id="rId40"/>
    <p:sldId id="393" r:id="rId41"/>
    <p:sldId id="314" r:id="rId42"/>
    <p:sldId id="315" r:id="rId43"/>
    <p:sldId id="388" r:id="rId44"/>
    <p:sldId id="389" r:id="rId45"/>
    <p:sldId id="279" r:id="rId46"/>
    <p:sldId id="320" r:id="rId47"/>
  </p:sldIdLst>
  <p:sldSz cx="9144000" cy="514826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838" autoAdjust="0"/>
  </p:normalViewPr>
  <p:slideViewPr>
    <p:cSldViewPr>
      <p:cViewPr>
        <p:scale>
          <a:sx n="90" d="100"/>
          <a:sy n="90" d="100"/>
        </p:scale>
        <p:origin x="-1224" y="-701"/>
      </p:cViewPr>
      <p:guideLst>
        <p:guide orient="horz" pos="1622"/>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0CDFBB-7ECC-4171-86FC-F0E9650A5AD7}" type="datetimeFigureOut">
              <a:rPr lang="en-US" smtClean="0"/>
              <a:pPr/>
              <a:t>4/4/2011</a:t>
            </a:fld>
            <a:endParaRPr lang="en-US"/>
          </a:p>
        </p:txBody>
      </p:sp>
      <p:sp>
        <p:nvSpPr>
          <p:cNvPr id="4" name="Slide Image Placeholder 3"/>
          <p:cNvSpPr>
            <a:spLocks noGrp="1" noRot="1" noChangeAspect="1"/>
          </p:cNvSpPr>
          <p:nvPr>
            <p:ph type="sldImg" idx="2"/>
          </p:nvPr>
        </p:nvSpPr>
        <p:spPr>
          <a:xfrm>
            <a:off x="409575" y="696913"/>
            <a:ext cx="61912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EDADD44-82EA-4D65-B37A-AAB1E7AA8D9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Front Cover</a:t>
            </a:r>
            <a:endParaRPr lang="en-US" dirty="0"/>
          </a:p>
        </p:txBody>
      </p:sp>
      <p:sp>
        <p:nvSpPr>
          <p:cNvPr id="4" name="Slide Number Placeholder 3"/>
          <p:cNvSpPr>
            <a:spLocks noGrp="1"/>
          </p:cNvSpPr>
          <p:nvPr>
            <p:ph type="sldNum" sz="quarter" idx="10"/>
          </p:nvPr>
        </p:nvSpPr>
        <p:spPr/>
        <p:txBody>
          <a:bodyPr/>
          <a:lstStyle/>
          <a:p>
            <a:fld id="{3EDADD44-82EA-4D65-B37A-AAB1E7AA8D9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DADD44-82EA-4D65-B37A-AAB1E7AA8D96}"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938CC-C3DF-414D-9EC4-23B1B5598CF6}"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938CC-C3DF-414D-9EC4-23B1B5598CF6}"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938CC-C3DF-414D-9EC4-23B1B5598CF6}"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141" indent="0" algn="ctr">
              <a:buNone/>
              <a:defRPr>
                <a:solidFill>
                  <a:schemeClr val="tx1">
                    <a:tint val="75000"/>
                  </a:schemeClr>
                </a:solidFill>
              </a:defRPr>
            </a:lvl2pPr>
            <a:lvl3pPr marL="914282" indent="0" algn="ctr">
              <a:buNone/>
              <a:defRPr>
                <a:solidFill>
                  <a:schemeClr val="tx1">
                    <a:tint val="75000"/>
                  </a:schemeClr>
                </a:solidFill>
              </a:defRPr>
            </a:lvl3pPr>
            <a:lvl4pPr marL="1371423" indent="0" algn="ctr">
              <a:buNone/>
              <a:defRPr>
                <a:solidFill>
                  <a:schemeClr val="tx1">
                    <a:tint val="75000"/>
                  </a:schemeClr>
                </a:solidFill>
              </a:defRPr>
            </a:lvl4pPr>
            <a:lvl5pPr marL="1828565" indent="0" algn="ctr">
              <a:buNone/>
              <a:defRPr>
                <a:solidFill>
                  <a:schemeClr val="tx1">
                    <a:tint val="75000"/>
                  </a:schemeClr>
                </a:solidFill>
              </a:defRPr>
            </a:lvl5pPr>
            <a:lvl6pPr marL="2285706" indent="0" algn="ctr">
              <a:buNone/>
              <a:defRPr>
                <a:solidFill>
                  <a:schemeClr val="tx1">
                    <a:tint val="75000"/>
                  </a:schemeClr>
                </a:solidFill>
              </a:defRPr>
            </a:lvl6pPr>
            <a:lvl7pPr marL="2742847" indent="0" algn="ctr">
              <a:buNone/>
              <a:defRPr>
                <a:solidFill>
                  <a:schemeClr val="tx1">
                    <a:tint val="75000"/>
                  </a:schemeClr>
                </a:solidFill>
              </a:defRPr>
            </a:lvl7pPr>
            <a:lvl8pPr marL="3199988" indent="0" algn="ctr">
              <a:buNone/>
              <a:defRPr>
                <a:solidFill>
                  <a:schemeClr val="tx1">
                    <a:tint val="75000"/>
                  </a:schemeClr>
                </a:solidFill>
              </a:defRPr>
            </a:lvl8pPr>
            <a:lvl9pPr marL="36571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5"/>
            <a:ext cx="7772400" cy="1126182"/>
          </a:xfrm>
        </p:spPr>
        <p:txBody>
          <a:bodyPr anchor="b"/>
          <a:lstStyle>
            <a:lvl1pPr marL="0" indent="0">
              <a:buNone/>
              <a:defRPr sz="2000">
                <a:solidFill>
                  <a:schemeClr val="tx1">
                    <a:tint val="75000"/>
                  </a:schemeClr>
                </a:solidFill>
              </a:defRPr>
            </a:lvl1pPr>
            <a:lvl2pPr marL="457141" indent="0">
              <a:buNone/>
              <a:defRPr sz="1800">
                <a:solidFill>
                  <a:schemeClr val="tx1">
                    <a:tint val="75000"/>
                  </a:schemeClr>
                </a:solidFill>
              </a:defRPr>
            </a:lvl2pPr>
            <a:lvl3pPr marL="914282" indent="0">
              <a:buNone/>
              <a:defRPr sz="1600">
                <a:solidFill>
                  <a:schemeClr val="tx1">
                    <a:tint val="75000"/>
                  </a:schemeClr>
                </a:solidFill>
              </a:defRPr>
            </a:lvl3pPr>
            <a:lvl4pPr marL="1371423" indent="0">
              <a:buNone/>
              <a:defRPr sz="1400">
                <a:solidFill>
                  <a:schemeClr val="tx1">
                    <a:tint val="75000"/>
                  </a:schemeClr>
                </a:solidFill>
              </a:defRPr>
            </a:lvl4pPr>
            <a:lvl5pPr marL="1828565" indent="0">
              <a:buNone/>
              <a:defRPr sz="1400">
                <a:solidFill>
                  <a:schemeClr val="tx1">
                    <a:tint val="75000"/>
                  </a:schemeClr>
                </a:solidFill>
              </a:defRPr>
            </a:lvl5pPr>
            <a:lvl6pPr marL="2285706" indent="0">
              <a:buNone/>
              <a:defRPr sz="1400">
                <a:solidFill>
                  <a:schemeClr val="tx1">
                    <a:tint val="75000"/>
                  </a:schemeClr>
                </a:solidFill>
              </a:defRPr>
            </a:lvl6pPr>
            <a:lvl7pPr marL="2742847" indent="0">
              <a:buNone/>
              <a:defRPr sz="1400">
                <a:solidFill>
                  <a:schemeClr val="tx1">
                    <a:tint val="75000"/>
                  </a:schemeClr>
                </a:solidFill>
              </a:defRPr>
            </a:lvl7pPr>
            <a:lvl8pPr marL="3199988" indent="0">
              <a:buNone/>
              <a:defRPr sz="1400">
                <a:solidFill>
                  <a:schemeClr val="tx1">
                    <a:tint val="75000"/>
                  </a:schemeClr>
                </a:solidFill>
              </a:defRPr>
            </a:lvl8pPr>
            <a:lvl9pPr marL="36571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2140"/>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2140"/>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141" indent="0">
              <a:buNone/>
              <a:defRPr sz="2000" b="1"/>
            </a:lvl2pPr>
            <a:lvl3pPr marL="914282" indent="0">
              <a:buNone/>
              <a:defRPr sz="1800" b="1"/>
            </a:lvl3pPr>
            <a:lvl4pPr marL="1371423" indent="0">
              <a:buNone/>
              <a:defRPr sz="1600" b="1"/>
            </a:lvl4pPr>
            <a:lvl5pPr marL="1828565" indent="0">
              <a:buNone/>
              <a:defRPr sz="1600" b="1"/>
            </a:lvl5pPr>
            <a:lvl6pPr marL="2285706" indent="0">
              <a:buNone/>
              <a:defRPr sz="1600" b="1"/>
            </a:lvl6pPr>
            <a:lvl7pPr marL="2742847" indent="0">
              <a:buNone/>
              <a:defRPr sz="1600" b="1"/>
            </a:lvl7pPr>
            <a:lvl8pPr marL="3199988" indent="0">
              <a:buNone/>
              <a:defRPr sz="1600" b="1"/>
            </a:lvl8pPr>
            <a:lvl9pPr marL="36571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401"/>
            <a:ext cx="4041775" cy="480266"/>
          </a:xfrm>
        </p:spPr>
        <p:txBody>
          <a:bodyPr anchor="b"/>
          <a:lstStyle>
            <a:lvl1pPr marL="0" indent="0">
              <a:buNone/>
              <a:defRPr sz="2400" b="1"/>
            </a:lvl1pPr>
            <a:lvl2pPr marL="457141" indent="0">
              <a:buNone/>
              <a:defRPr sz="2000" b="1"/>
            </a:lvl2pPr>
            <a:lvl3pPr marL="914282" indent="0">
              <a:buNone/>
              <a:defRPr sz="1800" b="1"/>
            </a:lvl3pPr>
            <a:lvl4pPr marL="1371423" indent="0">
              <a:buNone/>
              <a:defRPr sz="1600" b="1"/>
            </a:lvl4pPr>
            <a:lvl5pPr marL="1828565" indent="0">
              <a:buNone/>
              <a:defRPr sz="1600" b="1"/>
            </a:lvl5pPr>
            <a:lvl6pPr marL="2285706" indent="0">
              <a:buNone/>
              <a:defRPr sz="1600" b="1"/>
            </a:lvl6pPr>
            <a:lvl7pPr marL="2742847" indent="0">
              <a:buNone/>
              <a:defRPr sz="1600" b="1"/>
            </a:lvl7pPr>
            <a:lvl8pPr marL="3199988" indent="0">
              <a:buNone/>
              <a:defRPr sz="1600" b="1"/>
            </a:lvl8pPr>
            <a:lvl9pPr marL="36571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989"/>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7334"/>
            <a:ext cx="3008313" cy="3521555"/>
          </a:xfrm>
        </p:spPr>
        <p:txBody>
          <a:bodyPr/>
          <a:lstStyle>
            <a:lvl1pPr marL="0" indent="0">
              <a:buNone/>
              <a:defRPr sz="1400"/>
            </a:lvl1pPr>
            <a:lvl2pPr marL="457141" indent="0">
              <a:buNone/>
              <a:defRPr sz="1200"/>
            </a:lvl2pPr>
            <a:lvl3pPr marL="914282" indent="0">
              <a:buNone/>
              <a:defRPr sz="1000"/>
            </a:lvl3pPr>
            <a:lvl4pPr marL="1371423" indent="0">
              <a:buNone/>
              <a:defRPr sz="900"/>
            </a:lvl4pPr>
            <a:lvl5pPr marL="1828565" indent="0">
              <a:buNone/>
              <a:defRPr sz="900"/>
            </a:lvl5pPr>
            <a:lvl6pPr marL="2285706" indent="0">
              <a:buNone/>
              <a:defRPr sz="900"/>
            </a:lvl6pPr>
            <a:lvl7pPr marL="2742847" indent="0">
              <a:buNone/>
              <a:defRPr sz="900"/>
            </a:lvl7pPr>
            <a:lvl8pPr marL="3199988" indent="0">
              <a:buNone/>
              <a:defRPr sz="900"/>
            </a:lvl8pPr>
            <a:lvl9pPr marL="36571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938CC-C3DF-414D-9EC4-23B1B5598CF6}"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141" indent="0">
              <a:buNone/>
              <a:defRPr sz="2800"/>
            </a:lvl2pPr>
            <a:lvl3pPr marL="914282" indent="0">
              <a:buNone/>
              <a:defRPr sz="2400"/>
            </a:lvl3pPr>
            <a:lvl4pPr marL="1371423" indent="0">
              <a:buNone/>
              <a:defRPr sz="2000"/>
            </a:lvl4pPr>
            <a:lvl5pPr marL="1828565" indent="0">
              <a:buNone/>
              <a:defRPr sz="2000"/>
            </a:lvl5pPr>
            <a:lvl6pPr marL="2285706" indent="0">
              <a:buNone/>
              <a:defRPr sz="2000"/>
            </a:lvl6pPr>
            <a:lvl7pPr marL="2742847" indent="0">
              <a:buNone/>
              <a:defRPr sz="2000"/>
            </a:lvl7pPr>
            <a:lvl8pPr marL="3199988" indent="0">
              <a:buNone/>
              <a:defRPr sz="2000"/>
            </a:lvl8pPr>
            <a:lvl9pPr marL="3657129" indent="0">
              <a:buNone/>
              <a:defRPr sz="2000"/>
            </a:lvl9pPr>
          </a:lstStyle>
          <a:p>
            <a:endParaRPr lang="en-US"/>
          </a:p>
        </p:txBody>
      </p:sp>
      <p:sp>
        <p:nvSpPr>
          <p:cNvPr id="4" name="Text Placeholder 3"/>
          <p:cNvSpPr>
            <a:spLocks noGrp="1"/>
          </p:cNvSpPr>
          <p:nvPr>
            <p:ph type="body" sz="half" idx="2"/>
          </p:nvPr>
        </p:nvSpPr>
        <p:spPr>
          <a:xfrm>
            <a:off x="1792288" y="4029243"/>
            <a:ext cx="5486400" cy="604205"/>
          </a:xfrm>
        </p:spPr>
        <p:txBody>
          <a:bodyPr/>
          <a:lstStyle>
            <a:lvl1pPr marL="0" indent="0">
              <a:buNone/>
              <a:defRPr sz="1400"/>
            </a:lvl1pPr>
            <a:lvl2pPr marL="457141" indent="0">
              <a:buNone/>
              <a:defRPr sz="1200"/>
            </a:lvl2pPr>
            <a:lvl3pPr marL="914282" indent="0">
              <a:buNone/>
              <a:defRPr sz="1000"/>
            </a:lvl3pPr>
            <a:lvl4pPr marL="1371423" indent="0">
              <a:buNone/>
              <a:defRPr sz="900"/>
            </a:lvl4pPr>
            <a:lvl5pPr marL="1828565" indent="0">
              <a:buNone/>
              <a:defRPr sz="900"/>
            </a:lvl5pPr>
            <a:lvl6pPr marL="2285706" indent="0">
              <a:buNone/>
              <a:defRPr sz="900"/>
            </a:lvl6pPr>
            <a:lvl7pPr marL="2742847" indent="0">
              <a:buNone/>
              <a:defRPr sz="900"/>
            </a:lvl7pPr>
            <a:lvl8pPr marL="3199988" indent="0">
              <a:buNone/>
              <a:defRPr sz="900"/>
            </a:lvl8pPr>
            <a:lvl9pPr marL="36571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141" indent="0" algn="ctr">
              <a:buNone/>
              <a:defRPr>
                <a:solidFill>
                  <a:schemeClr val="tx1">
                    <a:tint val="75000"/>
                  </a:schemeClr>
                </a:solidFill>
              </a:defRPr>
            </a:lvl2pPr>
            <a:lvl3pPr marL="914282" indent="0" algn="ctr">
              <a:buNone/>
              <a:defRPr>
                <a:solidFill>
                  <a:schemeClr val="tx1">
                    <a:tint val="75000"/>
                  </a:schemeClr>
                </a:solidFill>
              </a:defRPr>
            </a:lvl3pPr>
            <a:lvl4pPr marL="1371423" indent="0" algn="ctr">
              <a:buNone/>
              <a:defRPr>
                <a:solidFill>
                  <a:schemeClr val="tx1">
                    <a:tint val="75000"/>
                  </a:schemeClr>
                </a:solidFill>
              </a:defRPr>
            </a:lvl4pPr>
            <a:lvl5pPr marL="1828565" indent="0" algn="ctr">
              <a:buNone/>
              <a:defRPr>
                <a:solidFill>
                  <a:schemeClr val="tx1">
                    <a:tint val="75000"/>
                  </a:schemeClr>
                </a:solidFill>
              </a:defRPr>
            </a:lvl5pPr>
            <a:lvl6pPr marL="2285706" indent="0" algn="ctr">
              <a:buNone/>
              <a:defRPr>
                <a:solidFill>
                  <a:schemeClr val="tx1">
                    <a:tint val="75000"/>
                  </a:schemeClr>
                </a:solidFill>
              </a:defRPr>
            </a:lvl6pPr>
            <a:lvl7pPr marL="2742847" indent="0" algn="ctr">
              <a:buNone/>
              <a:defRPr>
                <a:solidFill>
                  <a:schemeClr val="tx1">
                    <a:tint val="75000"/>
                  </a:schemeClr>
                </a:solidFill>
              </a:defRPr>
            </a:lvl7pPr>
            <a:lvl8pPr marL="3199988" indent="0" algn="ctr">
              <a:buNone/>
              <a:defRPr>
                <a:solidFill>
                  <a:schemeClr val="tx1">
                    <a:tint val="75000"/>
                  </a:schemeClr>
                </a:solidFill>
              </a:defRPr>
            </a:lvl8pPr>
            <a:lvl9pPr marL="36571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5"/>
            <a:ext cx="7772400" cy="1126182"/>
          </a:xfrm>
        </p:spPr>
        <p:txBody>
          <a:bodyPr anchor="b"/>
          <a:lstStyle>
            <a:lvl1pPr marL="0" indent="0">
              <a:buNone/>
              <a:defRPr sz="2000">
                <a:solidFill>
                  <a:schemeClr val="tx1">
                    <a:tint val="75000"/>
                  </a:schemeClr>
                </a:solidFill>
              </a:defRPr>
            </a:lvl1pPr>
            <a:lvl2pPr marL="457141" indent="0">
              <a:buNone/>
              <a:defRPr sz="1800">
                <a:solidFill>
                  <a:schemeClr val="tx1">
                    <a:tint val="75000"/>
                  </a:schemeClr>
                </a:solidFill>
              </a:defRPr>
            </a:lvl2pPr>
            <a:lvl3pPr marL="914282" indent="0">
              <a:buNone/>
              <a:defRPr sz="1600">
                <a:solidFill>
                  <a:schemeClr val="tx1">
                    <a:tint val="75000"/>
                  </a:schemeClr>
                </a:solidFill>
              </a:defRPr>
            </a:lvl3pPr>
            <a:lvl4pPr marL="1371423" indent="0">
              <a:buNone/>
              <a:defRPr sz="1400">
                <a:solidFill>
                  <a:schemeClr val="tx1">
                    <a:tint val="75000"/>
                  </a:schemeClr>
                </a:solidFill>
              </a:defRPr>
            </a:lvl4pPr>
            <a:lvl5pPr marL="1828565" indent="0">
              <a:buNone/>
              <a:defRPr sz="1400">
                <a:solidFill>
                  <a:schemeClr val="tx1">
                    <a:tint val="75000"/>
                  </a:schemeClr>
                </a:solidFill>
              </a:defRPr>
            </a:lvl5pPr>
            <a:lvl6pPr marL="2285706" indent="0">
              <a:buNone/>
              <a:defRPr sz="1400">
                <a:solidFill>
                  <a:schemeClr val="tx1">
                    <a:tint val="75000"/>
                  </a:schemeClr>
                </a:solidFill>
              </a:defRPr>
            </a:lvl6pPr>
            <a:lvl7pPr marL="2742847" indent="0">
              <a:buNone/>
              <a:defRPr sz="1400">
                <a:solidFill>
                  <a:schemeClr val="tx1">
                    <a:tint val="75000"/>
                  </a:schemeClr>
                </a:solidFill>
              </a:defRPr>
            </a:lvl7pPr>
            <a:lvl8pPr marL="3199988" indent="0">
              <a:buNone/>
              <a:defRPr sz="1400">
                <a:solidFill>
                  <a:schemeClr val="tx1">
                    <a:tint val="75000"/>
                  </a:schemeClr>
                </a:solidFill>
              </a:defRPr>
            </a:lvl8pPr>
            <a:lvl9pPr marL="36571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2140"/>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2140"/>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141" indent="0">
              <a:buNone/>
              <a:defRPr sz="2000" b="1"/>
            </a:lvl2pPr>
            <a:lvl3pPr marL="914282" indent="0">
              <a:buNone/>
              <a:defRPr sz="1800" b="1"/>
            </a:lvl3pPr>
            <a:lvl4pPr marL="1371423" indent="0">
              <a:buNone/>
              <a:defRPr sz="1600" b="1"/>
            </a:lvl4pPr>
            <a:lvl5pPr marL="1828565" indent="0">
              <a:buNone/>
              <a:defRPr sz="1600" b="1"/>
            </a:lvl5pPr>
            <a:lvl6pPr marL="2285706" indent="0">
              <a:buNone/>
              <a:defRPr sz="1600" b="1"/>
            </a:lvl6pPr>
            <a:lvl7pPr marL="2742847" indent="0">
              <a:buNone/>
              <a:defRPr sz="1600" b="1"/>
            </a:lvl7pPr>
            <a:lvl8pPr marL="3199988" indent="0">
              <a:buNone/>
              <a:defRPr sz="1600" b="1"/>
            </a:lvl8pPr>
            <a:lvl9pPr marL="36571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401"/>
            <a:ext cx="4041775" cy="480266"/>
          </a:xfrm>
        </p:spPr>
        <p:txBody>
          <a:bodyPr anchor="b"/>
          <a:lstStyle>
            <a:lvl1pPr marL="0" indent="0">
              <a:buNone/>
              <a:defRPr sz="2400" b="1"/>
            </a:lvl1pPr>
            <a:lvl2pPr marL="457141" indent="0">
              <a:buNone/>
              <a:defRPr sz="2000" b="1"/>
            </a:lvl2pPr>
            <a:lvl3pPr marL="914282" indent="0">
              <a:buNone/>
              <a:defRPr sz="1800" b="1"/>
            </a:lvl3pPr>
            <a:lvl4pPr marL="1371423" indent="0">
              <a:buNone/>
              <a:defRPr sz="1600" b="1"/>
            </a:lvl4pPr>
            <a:lvl5pPr marL="1828565" indent="0">
              <a:buNone/>
              <a:defRPr sz="1600" b="1"/>
            </a:lvl5pPr>
            <a:lvl6pPr marL="2285706" indent="0">
              <a:buNone/>
              <a:defRPr sz="1600" b="1"/>
            </a:lvl6pPr>
            <a:lvl7pPr marL="2742847" indent="0">
              <a:buNone/>
              <a:defRPr sz="1600" b="1"/>
            </a:lvl7pPr>
            <a:lvl8pPr marL="3199988" indent="0">
              <a:buNone/>
              <a:defRPr sz="1600" b="1"/>
            </a:lvl8pPr>
            <a:lvl9pPr marL="36571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938CC-C3DF-414D-9EC4-23B1B5598CF6}"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989"/>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7334"/>
            <a:ext cx="3008313" cy="3521555"/>
          </a:xfrm>
        </p:spPr>
        <p:txBody>
          <a:bodyPr/>
          <a:lstStyle>
            <a:lvl1pPr marL="0" indent="0">
              <a:buNone/>
              <a:defRPr sz="1400"/>
            </a:lvl1pPr>
            <a:lvl2pPr marL="457141" indent="0">
              <a:buNone/>
              <a:defRPr sz="1200"/>
            </a:lvl2pPr>
            <a:lvl3pPr marL="914282" indent="0">
              <a:buNone/>
              <a:defRPr sz="1000"/>
            </a:lvl3pPr>
            <a:lvl4pPr marL="1371423" indent="0">
              <a:buNone/>
              <a:defRPr sz="900"/>
            </a:lvl4pPr>
            <a:lvl5pPr marL="1828565" indent="0">
              <a:buNone/>
              <a:defRPr sz="900"/>
            </a:lvl5pPr>
            <a:lvl6pPr marL="2285706" indent="0">
              <a:buNone/>
              <a:defRPr sz="900"/>
            </a:lvl6pPr>
            <a:lvl7pPr marL="2742847" indent="0">
              <a:buNone/>
              <a:defRPr sz="900"/>
            </a:lvl7pPr>
            <a:lvl8pPr marL="3199988" indent="0">
              <a:buNone/>
              <a:defRPr sz="900"/>
            </a:lvl8pPr>
            <a:lvl9pPr marL="36571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141" indent="0">
              <a:buNone/>
              <a:defRPr sz="2800"/>
            </a:lvl2pPr>
            <a:lvl3pPr marL="914282" indent="0">
              <a:buNone/>
              <a:defRPr sz="2400"/>
            </a:lvl3pPr>
            <a:lvl4pPr marL="1371423" indent="0">
              <a:buNone/>
              <a:defRPr sz="2000"/>
            </a:lvl4pPr>
            <a:lvl5pPr marL="1828565" indent="0">
              <a:buNone/>
              <a:defRPr sz="2000"/>
            </a:lvl5pPr>
            <a:lvl6pPr marL="2285706" indent="0">
              <a:buNone/>
              <a:defRPr sz="2000"/>
            </a:lvl6pPr>
            <a:lvl7pPr marL="2742847" indent="0">
              <a:buNone/>
              <a:defRPr sz="2000"/>
            </a:lvl7pPr>
            <a:lvl8pPr marL="3199988" indent="0">
              <a:buNone/>
              <a:defRPr sz="2000"/>
            </a:lvl8pPr>
            <a:lvl9pPr marL="3657129" indent="0">
              <a:buNone/>
              <a:defRPr sz="2000"/>
            </a:lvl9pPr>
          </a:lstStyle>
          <a:p>
            <a:endParaRPr lang="en-US"/>
          </a:p>
        </p:txBody>
      </p:sp>
      <p:sp>
        <p:nvSpPr>
          <p:cNvPr id="4" name="Text Placeholder 3"/>
          <p:cNvSpPr>
            <a:spLocks noGrp="1"/>
          </p:cNvSpPr>
          <p:nvPr>
            <p:ph type="body" sz="half" idx="2"/>
          </p:nvPr>
        </p:nvSpPr>
        <p:spPr>
          <a:xfrm>
            <a:off x="1792288" y="4029243"/>
            <a:ext cx="5486400" cy="604205"/>
          </a:xfrm>
        </p:spPr>
        <p:txBody>
          <a:bodyPr/>
          <a:lstStyle>
            <a:lvl1pPr marL="0" indent="0">
              <a:buNone/>
              <a:defRPr sz="1400"/>
            </a:lvl1pPr>
            <a:lvl2pPr marL="457141" indent="0">
              <a:buNone/>
              <a:defRPr sz="1200"/>
            </a:lvl2pPr>
            <a:lvl3pPr marL="914282" indent="0">
              <a:buNone/>
              <a:defRPr sz="1000"/>
            </a:lvl3pPr>
            <a:lvl4pPr marL="1371423" indent="0">
              <a:buNone/>
              <a:defRPr sz="900"/>
            </a:lvl4pPr>
            <a:lvl5pPr marL="1828565" indent="0">
              <a:buNone/>
              <a:defRPr sz="900"/>
            </a:lvl5pPr>
            <a:lvl6pPr marL="2285706" indent="0">
              <a:buNone/>
              <a:defRPr sz="900"/>
            </a:lvl6pPr>
            <a:lvl7pPr marL="2742847" indent="0">
              <a:buNone/>
              <a:defRPr sz="900"/>
            </a:lvl7pPr>
            <a:lvl8pPr marL="3199988" indent="0">
              <a:buNone/>
              <a:defRPr sz="900"/>
            </a:lvl8pPr>
            <a:lvl9pPr marL="36571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7EDBC-8895-4E0E-BBCE-9C707C349266}" type="datetimeFigureOut">
              <a:rPr lang="en-US" smtClean="0">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B061F6-A67D-4306-A106-2B281C1D3E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938CC-C3DF-414D-9EC4-23B1B5598CF6}"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938CC-C3DF-414D-9EC4-23B1B5598CF6}" type="datetimeFigureOut">
              <a:rPr lang="en-US">
                <a:solidFill>
                  <a:prstClr val="black">
                    <a:tint val="75000"/>
                  </a:prstClr>
                </a:solidFill>
              </a:rPr>
              <a:pPr/>
              <a:t>4/4/2011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41F50-637A-4E70-9FD6-6B408E5D9F8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938CC-C3DF-414D-9EC4-23B1B5598CF6}" type="datetimeFigureOut">
              <a:rPr lang="en-US" smtClean="0"/>
              <a:pPr/>
              <a:t>4/4/2011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938CC-C3DF-414D-9EC4-23B1B5598CF6}" type="datetimeFigureOut">
              <a:rPr lang="en-US" smtClean="0"/>
              <a:pPr/>
              <a:t>4/4/2011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938CC-C3DF-414D-9EC4-23B1B5598CF6}" type="datetimeFigureOut">
              <a:rPr lang="en-US" smtClean="0"/>
              <a:pPr/>
              <a:t>4/4/2011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938CC-C3DF-414D-9EC4-23B1B5598CF6}"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938CC-C3DF-414D-9EC4-23B1B5598CF6}"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41F50-637A-4E70-9FD6-6B408E5D9F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169"/>
            <a:ext cx="8229600" cy="858044"/>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8BD938CC-C3DF-414D-9EC4-23B1B5598CF6}" type="datetimeFigureOut">
              <a:rPr lang="en-US" smtClean="0"/>
              <a:pPr/>
              <a:t>4/4/2011</a:t>
            </a:fld>
            <a:endParaRPr lang="en-US"/>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58741F50-637A-4E70-9FD6-6B408E5D9F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169"/>
            <a:ext cx="8229600" cy="858044"/>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262"/>
            <a:ext cx="8229600" cy="3397616"/>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1690"/>
            <a:ext cx="2133600" cy="274097"/>
          </a:xfrm>
          <a:prstGeom prst="rect">
            <a:avLst/>
          </a:prstGeom>
        </p:spPr>
        <p:txBody>
          <a:bodyPr vert="horz" lIns="91428" tIns="45714" rIns="91428" bIns="45714" rtlCol="0" anchor="ctr"/>
          <a:lstStyle>
            <a:lvl1pPr algn="l">
              <a:defRPr sz="1200">
                <a:solidFill>
                  <a:schemeClr val="tx1">
                    <a:tint val="75000"/>
                  </a:schemeClr>
                </a:solidFill>
              </a:defRPr>
            </a:lvl1pPr>
          </a:lstStyle>
          <a:p>
            <a:pPr defTabSz="914282"/>
            <a:fld id="{CA87EDBC-8895-4E0E-BBCE-9C707C349266}" type="datetimeFigureOut">
              <a:rPr lang="en-US" smtClean="0">
                <a:solidFill>
                  <a:prstClr val="black">
                    <a:tint val="75000"/>
                  </a:prstClr>
                </a:solidFill>
              </a:rPr>
              <a:pPr defTabSz="914282"/>
              <a:t>4/4/2011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71690"/>
            <a:ext cx="2895600" cy="274097"/>
          </a:xfrm>
          <a:prstGeom prst="rect">
            <a:avLst/>
          </a:prstGeom>
        </p:spPr>
        <p:txBody>
          <a:bodyPr vert="horz" lIns="91428" tIns="45714" rIns="91428" bIns="45714" rtlCol="0" anchor="ctr"/>
          <a:lstStyle>
            <a:lvl1pPr algn="ctr">
              <a:defRPr sz="1200">
                <a:solidFill>
                  <a:schemeClr val="tx1">
                    <a:tint val="75000"/>
                  </a:schemeClr>
                </a:solidFill>
              </a:defRPr>
            </a:lvl1pPr>
          </a:lstStyle>
          <a:p>
            <a:pPr defTabSz="91428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71690"/>
            <a:ext cx="2133600" cy="274097"/>
          </a:xfrm>
          <a:prstGeom prst="rect">
            <a:avLst/>
          </a:prstGeom>
        </p:spPr>
        <p:txBody>
          <a:bodyPr vert="horz" lIns="91428" tIns="45714" rIns="91428" bIns="45714" rtlCol="0" anchor="ctr"/>
          <a:lstStyle>
            <a:lvl1pPr algn="r">
              <a:defRPr sz="1200">
                <a:solidFill>
                  <a:schemeClr val="tx1">
                    <a:tint val="75000"/>
                  </a:schemeClr>
                </a:solidFill>
              </a:defRPr>
            </a:lvl1pPr>
          </a:lstStyle>
          <a:p>
            <a:pPr defTabSz="914282"/>
            <a:fld id="{AAB061F6-A67D-4306-A106-2B281C1D3EE5}" type="slidenum">
              <a:rPr lang="en-US" smtClean="0">
                <a:solidFill>
                  <a:prstClr val="black">
                    <a:tint val="75000"/>
                  </a:prstClr>
                </a:solidFill>
              </a:rPr>
              <a:pPr defTabSz="914282"/>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6" indent="-342856"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3" indent="-228571"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4"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6"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7"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8"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9"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00"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2" rtl="0" eaLnBrk="1" latinLnBrk="0" hangingPunct="1">
        <a:defRPr sz="1800" kern="1200">
          <a:solidFill>
            <a:schemeClr val="tx1"/>
          </a:solidFill>
          <a:latin typeface="+mn-lt"/>
          <a:ea typeface="+mn-ea"/>
          <a:cs typeface="+mn-cs"/>
        </a:defRPr>
      </a:lvl1pPr>
      <a:lvl2pPr marL="457141"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3" algn="l" defTabSz="914282" rtl="0" eaLnBrk="1" latinLnBrk="0" hangingPunct="1">
        <a:defRPr sz="1800" kern="1200">
          <a:solidFill>
            <a:schemeClr val="tx1"/>
          </a:solidFill>
          <a:latin typeface="+mn-lt"/>
          <a:ea typeface="+mn-ea"/>
          <a:cs typeface="+mn-cs"/>
        </a:defRPr>
      </a:lvl4pPr>
      <a:lvl5pPr marL="1828565" algn="l" defTabSz="914282" rtl="0" eaLnBrk="1" latinLnBrk="0" hangingPunct="1">
        <a:defRPr sz="1800" kern="1200">
          <a:solidFill>
            <a:schemeClr val="tx1"/>
          </a:solidFill>
          <a:latin typeface="+mn-lt"/>
          <a:ea typeface="+mn-ea"/>
          <a:cs typeface="+mn-cs"/>
        </a:defRPr>
      </a:lvl5pPr>
      <a:lvl6pPr marL="2285706" algn="l" defTabSz="914282" rtl="0" eaLnBrk="1" latinLnBrk="0" hangingPunct="1">
        <a:defRPr sz="1800" kern="1200">
          <a:solidFill>
            <a:schemeClr val="tx1"/>
          </a:solidFill>
          <a:latin typeface="+mn-lt"/>
          <a:ea typeface="+mn-ea"/>
          <a:cs typeface="+mn-cs"/>
        </a:defRPr>
      </a:lvl6pPr>
      <a:lvl7pPr marL="2742847" algn="l" defTabSz="914282" rtl="0" eaLnBrk="1" latinLnBrk="0" hangingPunct="1">
        <a:defRPr sz="1800" kern="1200">
          <a:solidFill>
            <a:schemeClr val="tx1"/>
          </a:solidFill>
          <a:latin typeface="+mn-lt"/>
          <a:ea typeface="+mn-ea"/>
          <a:cs typeface="+mn-cs"/>
        </a:defRPr>
      </a:lvl7pPr>
      <a:lvl8pPr marL="3199988" algn="l" defTabSz="914282" rtl="0" eaLnBrk="1" latinLnBrk="0" hangingPunct="1">
        <a:defRPr sz="1800" kern="1200">
          <a:solidFill>
            <a:schemeClr val="tx1"/>
          </a:solidFill>
          <a:latin typeface="+mn-lt"/>
          <a:ea typeface="+mn-ea"/>
          <a:cs typeface="+mn-cs"/>
        </a:defRPr>
      </a:lvl8pPr>
      <a:lvl9pPr marL="3657129" algn="l" defTabSz="9142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169"/>
            <a:ext cx="8229600" cy="858044"/>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262"/>
            <a:ext cx="8229600" cy="3397616"/>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1690"/>
            <a:ext cx="2133600" cy="274097"/>
          </a:xfrm>
          <a:prstGeom prst="rect">
            <a:avLst/>
          </a:prstGeom>
        </p:spPr>
        <p:txBody>
          <a:bodyPr vert="horz" lIns="91428" tIns="45714" rIns="91428" bIns="45714" rtlCol="0" anchor="ctr"/>
          <a:lstStyle>
            <a:lvl1pPr algn="l">
              <a:defRPr sz="1200">
                <a:solidFill>
                  <a:schemeClr val="tx1">
                    <a:tint val="75000"/>
                  </a:schemeClr>
                </a:solidFill>
              </a:defRPr>
            </a:lvl1pPr>
          </a:lstStyle>
          <a:p>
            <a:pPr defTabSz="914282"/>
            <a:fld id="{CA87EDBC-8895-4E0E-BBCE-9C707C349266}" type="datetimeFigureOut">
              <a:rPr lang="en-US" smtClean="0">
                <a:solidFill>
                  <a:prstClr val="black">
                    <a:tint val="75000"/>
                  </a:prstClr>
                </a:solidFill>
              </a:rPr>
              <a:pPr defTabSz="914282"/>
              <a:t>4/4/2011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71690"/>
            <a:ext cx="2895600" cy="274097"/>
          </a:xfrm>
          <a:prstGeom prst="rect">
            <a:avLst/>
          </a:prstGeom>
        </p:spPr>
        <p:txBody>
          <a:bodyPr vert="horz" lIns="91428" tIns="45714" rIns="91428" bIns="45714" rtlCol="0" anchor="ctr"/>
          <a:lstStyle>
            <a:lvl1pPr algn="ctr">
              <a:defRPr sz="1200">
                <a:solidFill>
                  <a:schemeClr val="tx1">
                    <a:tint val="75000"/>
                  </a:schemeClr>
                </a:solidFill>
              </a:defRPr>
            </a:lvl1pPr>
          </a:lstStyle>
          <a:p>
            <a:pPr defTabSz="91428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71690"/>
            <a:ext cx="2133600" cy="274097"/>
          </a:xfrm>
          <a:prstGeom prst="rect">
            <a:avLst/>
          </a:prstGeom>
        </p:spPr>
        <p:txBody>
          <a:bodyPr vert="horz" lIns="91428" tIns="45714" rIns="91428" bIns="45714" rtlCol="0" anchor="ctr"/>
          <a:lstStyle>
            <a:lvl1pPr algn="r">
              <a:defRPr sz="1200">
                <a:solidFill>
                  <a:schemeClr val="tx1">
                    <a:tint val="75000"/>
                  </a:schemeClr>
                </a:solidFill>
              </a:defRPr>
            </a:lvl1pPr>
          </a:lstStyle>
          <a:p>
            <a:pPr defTabSz="914282"/>
            <a:fld id="{AAB061F6-A67D-4306-A106-2B281C1D3EE5}" type="slidenum">
              <a:rPr lang="en-US" smtClean="0">
                <a:solidFill>
                  <a:prstClr val="black">
                    <a:tint val="75000"/>
                  </a:prstClr>
                </a:solidFill>
              </a:rPr>
              <a:pPr defTabSz="914282"/>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6" indent="-342856"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3" indent="-228571"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4"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6"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7"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8"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9"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00"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2" rtl="0" eaLnBrk="1" latinLnBrk="0" hangingPunct="1">
        <a:defRPr sz="1800" kern="1200">
          <a:solidFill>
            <a:schemeClr val="tx1"/>
          </a:solidFill>
          <a:latin typeface="+mn-lt"/>
          <a:ea typeface="+mn-ea"/>
          <a:cs typeface="+mn-cs"/>
        </a:defRPr>
      </a:lvl1pPr>
      <a:lvl2pPr marL="457141"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3" algn="l" defTabSz="914282" rtl="0" eaLnBrk="1" latinLnBrk="0" hangingPunct="1">
        <a:defRPr sz="1800" kern="1200">
          <a:solidFill>
            <a:schemeClr val="tx1"/>
          </a:solidFill>
          <a:latin typeface="+mn-lt"/>
          <a:ea typeface="+mn-ea"/>
          <a:cs typeface="+mn-cs"/>
        </a:defRPr>
      </a:lvl4pPr>
      <a:lvl5pPr marL="1828565" algn="l" defTabSz="914282" rtl="0" eaLnBrk="1" latinLnBrk="0" hangingPunct="1">
        <a:defRPr sz="1800" kern="1200">
          <a:solidFill>
            <a:schemeClr val="tx1"/>
          </a:solidFill>
          <a:latin typeface="+mn-lt"/>
          <a:ea typeface="+mn-ea"/>
          <a:cs typeface="+mn-cs"/>
        </a:defRPr>
      </a:lvl5pPr>
      <a:lvl6pPr marL="2285706" algn="l" defTabSz="914282" rtl="0" eaLnBrk="1" latinLnBrk="0" hangingPunct="1">
        <a:defRPr sz="1800" kern="1200">
          <a:solidFill>
            <a:schemeClr val="tx1"/>
          </a:solidFill>
          <a:latin typeface="+mn-lt"/>
          <a:ea typeface="+mn-ea"/>
          <a:cs typeface="+mn-cs"/>
        </a:defRPr>
      </a:lvl6pPr>
      <a:lvl7pPr marL="2742847" algn="l" defTabSz="914282" rtl="0" eaLnBrk="1" latinLnBrk="0" hangingPunct="1">
        <a:defRPr sz="1800" kern="1200">
          <a:solidFill>
            <a:schemeClr val="tx1"/>
          </a:solidFill>
          <a:latin typeface="+mn-lt"/>
          <a:ea typeface="+mn-ea"/>
          <a:cs typeface="+mn-cs"/>
        </a:defRPr>
      </a:lvl7pPr>
      <a:lvl8pPr marL="3199988" algn="l" defTabSz="914282" rtl="0" eaLnBrk="1" latinLnBrk="0" hangingPunct="1">
        <a:defRPr sz="1800" kern="1200">
          <a:solidFill>
            <a:schemeClr val="tx1"/>
          </a:solidFill>
          <a:latin typeface="+mn-lt"/>
          <a:ea typeface="+mn-ea"/>
          <a:cs typeface="+mn-cs"/>
        </a:defRPr>
      </a:lvl8pPr>
      <a:lvl9pPr marL="3657129" algn="l" defTabSz="9142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169"/>
            <a:ext cx="8229600" cy="858044"/>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8BD938CC-C3DF-414D-9EC4-23B1B5598CF6}" type="datetimeFigureOut">
              <a:rPr lang="en-US" smtClean="0">
                <a:solidFill>
                  <a:prstClr val="black">
                    <a:tint val="75000"/>
                  </a:prstClr>
                </a:solidFill>
              </a:rPr>
              <a:pPr/>
              <a:t>4/4/2011</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58741F50-637A-4E70-9FD6-6B408E5D9F80}" type="slidenum">
              <a:rPr lang="en-US" smtClean="0">
                <a:solidFill>
                  <a:prstClr val="black">
                    <a:tint val="75000"/>
                  </a:prstClr>
                </a:solidFill>
              </a:rPr>
              <a:pPr/>
              <a:t>‹#›</a:t>
            </a:fld>
            <a:endParaRPr lang="en-US" smtClean="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gif"/><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png"/><Relationship Id="rId7" Type="http://schemas.openxmlformats.org/officeDocument/2006/relationships/image" Target="../media/image58.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5.png"/><Relationship Id="rId7" Type="http://schemas.openxmlformats.org/officeDocument/2006/relationships/image" Target="../media/image61.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5.png"/><Relationship Id="rId7" Type="http://schemas.openxmlformats.org/officeDocument/2006/relationships/image" Target="../media/image23.png"/><Relationship Id="rId12" Type="http://schemas.openxmlformats.org/officeDocument/2006/relationships/image" Target="../media/image6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8.png"/><Relationship Id="rId5" Type="http://schemas.openxmlformats.org/officeDocument/2006/relationships/image" Target="../media/image64.jpeg"/><Relationship Id="rId10" Type="http://schemas.openxmlformats.org/officeDocument/2006/relationships/image" Target="../media/image67.png"/><Relationship Id="rId4" Type="http://schemas.openxmlformats.org/officeDocument/2006/relationships/image" Target="../media/image12.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25.png"/><Relationship Id="rId7" Type="http://schemas.openxmlformats.org/officeDocument/2006/relationships/image" Target="../media/image71.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3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77.png"/><Relationship Id="rId3" Type="http://schemas.openxmlformats.org/officeDocument/2006/relationships/image" Target="../media/image15.png"/><Relationship Id="rId7" Type="http://schemas.openxmlformats.org/officeDocument/2006/relationships/image" Target="../media/image12.png"/><Relationship Id="rId12" Type="http://schemas.openxmlformats.org/officeDocument/2006/relationships/image" Target="../media/image7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75.png"/><Relationship Id="rId5" Type="http://schemas.openxmlformats.org/officeDocument/2006/relationships/image" Target="../media/image5.png"/><Relationship Id="rId10" Type="http://schemas.openxmlformats.org/officeDocument/2006/relationships/image" Target="../media/image74.jpeg"/><Relationship Id="rId4" Type="http://schemas.openxmlformats.org/officeDocument/2006/relationships/image" Target="../media/image13.png"/><Relationship Id="rId9"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4.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77.png"/><Relationship Id="rId3" Type="http://schemas.openxmlformats.org/officeDocument/2006/relationships/image" Target="../media/image15.png"/><Relationship Id="rId7" Type="http://schemas.openxmlformats.org/officeDocument/2006/relationships/image" Target="../media/image74.jpeg"/><Relationship Id="rId12" Type="http://schemas.openxmlformats.org/officeDocument/2006/relationships/image" Target="../media/image7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8.png"/><Relationship Id="rId5" Type="http://schemas.openxmlformats.org/officeDocument/2006/relationships/image" Target="../media/image25.png"/><Relationship Id="rId10" Type="http://schemas.openxmlformats.org/officeDocument/2006/relationships/image" Target="../media/image34.gif"/><Relationship Id="rId4" Type="http://schemas.openxmlformats.org/officeDocument/2006/relationships/image" Target="../media/image5.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3.png"/><Relationship Id="rId3" Type="http://schemas.openxmlformats.org/officeDocument/2006/relationships/image" Target="../media/image15.png"/><Relationship Id="rId7" Type="http://schemas.openxmlformats.org/officeDocument/2006/relationships/image" Target="../media/image74.jpeg"/><Relationship Id="rId12" Type="http://schemas.openxmlformats.org/officeDocument/2006/relationships/image" Target="../media/image82.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image" Target="../media/image15.png"/><Relationship Id="rId7" Type="http://schemas.openxmlformats.org/officeDocument/2006/relationships/image" Target="../media/image74.jpeg"/><Relationship Id="rId12" Type="http://schemas.openxmlformats.org/officeDocument/2006/relationships/image" Target="../media/image67.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6.png"/><Relationship Id="rId5" Type="http://schemas.openxmlformats.org/officeDocument/2006/relationships/image" Target="../media/image25.png"/><Relationship Id="rId15" Type="http://schemas.openxmlformats.org/officeDocument/2006/relationships/image" Target="../media/image84.png"/><Relationship Id="rId10" Type="http://schemas.openxmlformats.org/officeDocument/2006/relationships/image" Target="../media/image65.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74.jpeg"/><Relationship Id="rId12" Type="http://schemas.openxmlformats.org/officeDocument/2006/relationships/image" Target="../media/image3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7.png"/><Relationship Id="rId10" Type="http://schemas.openxmlformats.org/officeDocument/2006/relationships/image" Target="../media/image33.jpeg"/><Relationship Id="rId4" Type="http://schemas.openxmlformats.org/officeDocument/2006/relationships/image" Target="../media/image5.png"/><Relationship Id="rId9" Type="http://schemas.openxmlformats.org/officeDocument/2006/relationships/image" Target="../media/image29.jpe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7.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87.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4.gif"/><Relationship Id="rId11" Type="http://schemas.openxmlformats.org/officeDocument/2006/relationships/image" Target="../media/image86.png"/><Relationship Id="rId5" Type="http://schemas.openxmlformats.org/officeDocument/2006/relationships/image" Target="../media/image74.jpe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74.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1.png"/><Relationship Id="rId3" Type="http://schemas.openxmlformats.org/officeDocument/2006/relationships/image" Target="../media/image5.png"/><Relationship Id="rId7" Type="http://schemas.openxmlformats.org/officeDocument/2006/relationships/image" Target="../media/image43.jpeg"/><Relationship Id="rId12" Type="http://schemas.openxmlformats.org/officeDocument/2006/relationships/image" Target="../media/image90.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89.png"/><Relationship Id="rId5" Type="http://schemas.openxmlformats.org/officeDocument/2006/relationships/image" Target="../media/image12.png"/><Relationship Id="rId15" Type="http://schemas.openxmlformats.org/officeDocument/2006/relationships/image" Target="../media/image93.png"/><Relationship Id="rId10" Type="http://schemas.openxmlformats.org/officeDocument/2006/relationships/image" Target="../media/image42.wmf"/><Relationship Id="rId4" Type="http://schemas.openxmlformats.org/officeDocument/2006/relationships/image" Target="../media/image25.png"/><Relationship Id="rId9" Type="http://schemas.openxmlformats.org/officeDocument/2006/relationships/image" Target="../media/image18.png"/><Relationship Id="rId1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2.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51.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0.png"/><Relationship Id="rId5" Type="http://schemas.openxmlformats.org/officeDocument/2006/relationships/image" Target="../media/image18.png"/><Relationship Id="rId15" Type="http://schemas.openxmlformats.org/officeDocument/2006/relationships/image" Target="../media/image93.png"/><Relationship Id="rId10" Type="http://schemas.openxmlformats.org/officeDocument/2006/relationships/image" Target="../media/image48.wmf"/><Relationship Id="rId4" Type="http://schemas.openxmlformats.org/officeDocument/2006/relationships/image" Target="../media/image88.png"/><Relationship Id="rId9" Type="http://schemas.openxmlformats.org/officeDocument/2006/relationships/image" Target="../media/image12.png"/><Relationship Id="rId1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2.wmf"/><Relationship Id="rId18" Type="http://schemas.openxmlformats.org/officeDocument/2006/relationships/image" Target="../media/image98.png"/><Relationship Id="rId3" Type="http://schemas.openxmlformats.org/officeDocument/2006/relationships/image" Target="../media/image25.png"/><Relationship Id="rId7" Type="http://schemas.openxmlformats.org/officeDocument/2006/relationships/image" Target="../media/image26.wmf"/><Relationship Id="rId12" Type="http://schemas.openxmlformats.org/officeDocument/2006/relationships/image" Target="../media/image34.gif"/><Relationship Id="rId17" Type="http://schemas.openxmlformats.org/officeDocument/2006/relationships/image" Target="../media/image97.png"/><Relationship Id="rId2" Type="http://schemas.openxmlformats.org/officeDocument/2006/relationships/image" Target="../media/image1.gif"/><Relationship Id="rId16"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3.jpeg"/><Relationship Id="rId5" Type="http://schemas.openxmlformats.org/officeDocument/2006/relationships/image" Target="../media/image94.png"/><Relationship Id="rId15" Type="http://schemas.openxmlformats.org/officeDocument/2006/relationships/image" Target="../media/image95.png"/><Relationship Id="rId10" Type="http://schemas.openxmlformats.org/officeDocument/2006/relationships/image" Target="../media/image32.png"/><Relationship Id="rId19" Type="http://schemas.openxmlformats.org/officeDocument/2006/relationships/image" Target="../media/image99.png"/><Relationship Id="rId4" Type="http://schemas.openxmlformats.org/officeDocument/2006/relationships/image" Target="../media/image12.png"/><Relationship Id="rId9" Type="http://schemas.openxmlformats.org/officeDocument/2006/relationships/image" Target="../media/image31.png"/><Relationship Id="rId14" Type="http://schemas.openxmlformats.org/officeDocument/2006/relationships/image" Target="../media/image48.wmf"/></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5.png"/><Relationship Id="rId7" Type="http://schemas.openxmlformats.org/officeDocument/2006/relationships/image" Target="../media/image7.png"/><Relationship Id="rId12" Type="http://schemas.openxmlformats.org/officeDocument/2006/relationships/image" Target="../media/image10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26.wmf"/><Relationship Id="rId10" Type="http://schemas.openxmlformats.org/officeDocument/2006/relationships/image" Target="../media/image103.png"/><Relationship Id="rId4" Type="http://schemas.openxmlformats.org/officeDocument/2006/relationships/image" Target="../media/image12.png"/><Relationship Id="rId9"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5.png"/><Relationship Id="rId7" Type="http://schemas.openxmlformats.org/officeDocument/2006/relationships/image" Target="../media/image34.gif"/><Relationship Id="rId12" Type="http://schemas.openxmlformats.org/officeDocument/2006/relationships/image" Target="../media/image111.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0.png"/><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2.png"/><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wmf"/><Relationship Id="rId2" Type="http://schemas.openxmlformats.org/officeDocument/2006/relationships/image" Target="../media/image1.gif"/><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image" Target="../media/image25.png"/><Relationship Id="rId7" Type="http://schemas.openxmlformats.org/officeDocument/2006/relationships/image" Target="../media/image26.wmf"/><Relationship Id="rId12" Type="http://schemas.openxmlformats.org/officeDocument/2006/relationships/image" Target="../media/image118.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2.gif"/><Relationship Id="rId10" Type="http://schemas.openxmlformats.org/officeDocument/2006/relationships/image" Target="../media/image116.png"/><Relationship Id="rId4" Type="http://schemas.openxmlformats.org/officeDocument/2006/relationships/image" Target="../media/image12.png"/><Relationship Id="rId9"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26.wmf"/><Relationship Id="rId18" Type="http://schemas.openxmlformats.org/officeDocument/2006/relationships/image" Target="../media/image34.gif"/><Relationship Id="rId3" Type="http://schemas.openxmlformats.org/officeDocument/2006/relationships/image" Target="../media/image25.png"/><Relationship Id="rId7" Type="http://schemas.openxmlformats.org/officeDocument/2006/relationships/image" Target="../media/image119.png"/><Relationship Id="rId12" Type="http://schemas.openxmlformats.org/officeDocument/2006/relationships/image" Target="../media/image48.wmf"/><Relationship Id="rId17" Type="http://schemas.openxmlformats.org/officeDocument/2006/relationships/image" Target="../media/image33.jpeg"/><Relationship Id="rId2" Type="http://schemas.openxmlformats.org/officeDocument/2006/relationships/image" Target="../media/image1.gif"/><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42.wmf"/><Relationship Id="rId5" Type="http://schemas.openxmlformats.org/officeDocument/2006/relationships/image" Target="../media/image15.png"/><Relationship Id="rId15" Type="http://schemas.openxmlformats.org/officeDocument/2006/relationships/image" Target="../media/image31.png"/><Relationship Id="rId10" Type="http://schemas.openxmlformats.org/officeDocument/2006/relationships/image" Target="../media/image122.png"/><Relationship Id="rId4" Type="http://schemas.openxmlformats.org/officeDocument/2006/relationships/image" Target="../media/image12.png"/><Relationship Id="rId9" Type="http://schemas.openxmlformats.org/officeDocument/2006/relationships/image" Target="../media/image121.png"/><Relationship Id="rId1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24.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33.jpe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2.png"/><Relationship Id="rId7" Type="http://schemas.openxmlformats.org/officeDocument/2006/relationships/image" Target="../media/image128.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3.jpeg"/><Relationship Id="rId18" Type="http://schemas.openxmlformats.org/officeDocument/2006/relationships/image" Target="../media/image141.jpeg"/><Relationship Id="rId26" Type="http://schemas.openxmlformats.org/officeDocument/2006/relationships/image" Target="../media/image144.png"/><Relationship Id="rId39" Type="http://schemas.openxmlformats.org/officeDocument/2006/relationships/image" Target="../media/image155.jpeg"/><Relationship Id="rId3" Type="http://schemas.openxmlformats.org/officeDocument/2006/relationships/hyperlink" Target="https://www.marketsplash.com/public-asset-storage-1/92009/6089473.jpg" TargetMode="External"/><Relationship Id="rId21" Type="http://schemas.openxmlformats.org/officeDocument/2006/relationships/image" Target="../media/image39.jpeg"/><Relationship Id="rId34" Type="http://schemas.openxmlformats.org/officeDocument/2006/relationships/image" Target="../media/image150.png"/><Relationship Id="rId42" Type="http://schemas.openxmlformats.org/officeDocument/2006/relationships/image" Target="../media/image158.png"/><Relationship Id="rId7" Type="http://schemas.openxmlformats.org/officeDocument/2006/relationships/image" Target="../media/image134.jpeg"/><Relationship Id="rId12" Type="http://schemas.openxmlformats.org/officeDocument/2006/relationships/image" Target="../media/image139.png"/><Relationship Id="rId17" Type="http://schemas.openxmlformats.org/officeDocument/2006/relationships/image" Target="../media/image43.jpeg"/><Relationship Id="rId25" Type="http://schemas.openxmlformats.org/officeDocument/2006/relationships/image" Target="../media/image143.png"/><Relationship Id="rId33" Type="http://schemas.openxmlformats.org/officeDocument/2006/relationships/image" Target="../media/image149.png"/><Relationship Id="rId38" Type="http://schemas.openxmlformats.org/officeDocument/2006/relationships/image" Target="../media/image154.png"/><Relationship Id="rId2" Type="http://schemas.openxmlformats.org/officeDocument/2006/relationships/image" Target="../media/image130.jpeg"/><Relationship Id="rId16" Type="http://schemas.openxmlformats.org/officeDocument/2006/relationships/image" Target="../media/image140.jpeg"/><Relationship Id="rId20" Type="http://schemas.openxmlformats.org/officeDocument/2006/relationships/image" Target="../media/image64.jpeg"/><Relationship Id="rId29" Type="http://schemas.openxmlformats.org/officeDocument/2006/relationships/image" Target="../media/image147.png"/><Relationship Id="rId41" Type="http://schemas.openxmlformats.org/officeDocument/2006/relationships/image" Target="../media/image157.png"/><Relationship Id="rId1" Type="http://schemas.openxmlformats.org/officeDocument/2006/relationships/slideLayout" Target="../slideLayouts/slideLayout18.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42.png"/><Relationship Id="rId32" Type="http://schemas.openxmlformats.org/officeDocument/2006/relationships/image" Target="../media/image100.png"/><Relationship Id="rId37" Type="http://schemas.openxmlformats.org/officeDocument/2006/relationships/image" Target="../media/image153.png"/><Relationship Id="rId40" Type="http://schemas.openxmlformats.org/officeDocument/2006/relationships/image" Target="../media/image156.png"/><Relationship Id="rId5" Type="http://schemas.openxmlformats.org/officeDocument/2006/relationships/image" Target="../media/image132.jpeg"/><Relationship Id="rId15" Type="http://schemas.openxmlformats.org/officeDocument/2006/relationships/hyperlink" Target="http://images.google.com/imgres?imgurl=http://cultofmac.com/wp-content/uploads/usatoday.gif&amp;imgrefurl=http://cultofmac.com/inside-steves-brain-featured-in-usa-todays-best-books-2008/6334&amp;usg=__J9jdb7Y94QGtNFNOtz6bT2qPmBI=&amp;h=321&amp;w=496&amp;sz=19&amp;hl=en&amp;start=2&amp;um=1&amp;tbnid=Sg5tyy5SHw0XmM:&amp;tbnh=84&amp;tbnw=130&amp;prev=/images?q=usa+today&amp;hl=en&amp;rls=com.microsoft:en-us:IE-SearchBox&amp;rlz=1I7GGLL_en&amp;sa=N&amp;um=1" TargetMode="External"/><Relationship Id="rId23" Type="http://schemas.openxmlformats.org/officeDocument/2006/relationships/image" Target="../media/image24.jpeg"/><Relationship Id="rId28" Type="http://schemas.openxmlformats.org/officeDocument/2006/relationships/image" Target="../media/image146.png"/><Relationship Id="rId36" Type="http://schemas.openxmlformats.org/officeDocument/2006/relationships/image" Target="../media/image152.png"/><Relationship Id="rId10" Type="http://schemas.openxmlformats.org/officeDocument/2006/relationships/image" Target="../media/image137.png"/><Relationship Id="rId19" Type="http://schemas.openxmlformats.org/officeDocument/2006/relationships/image" Target="../media/image49.jpeg"/><Relationship Id="rId31" Type="http://schemas.openxmlformats.org/officeDocument/2006/relationships/image" Target="../media/image106.png"/><Relationship Id="rId4" Type="http://schemas.openxmlformats.org/officeDocument/2006/relationships/image" Target="../media/image131.jpeg"/><Relationship Id="rId9" Type="http://schemas.openxmlformats.org/officeDocument/2006/relationships/image" Target="../media/image136.jpeg"/><Relationship Id="rId14" Type="http://schemas.openxmlformats.org/officeDocument/2006/relationships/image" Target="../media/image29.jpeg"/><Relationship Id="rId22" Type="http://schemas.openxmlformats.org/officeDocument/2006/relationships/image" Target="../media/image54.gif"/><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1.jpeg"/><Relationship Id="rId43" Type="http://schemas.openxmlformats.org/officeDocument/2006/relationships/image" Target="../media/image159.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26.wmf"/><Relationship Id="rId12" Type="http://schemas.openxmlformats.org/officeDocument/2006/relationships/image" Target="../media/image34.gif"/><Relationship Id="rId2" Type="http://schemas.openxmlformats.org/officeDocument/2006/relationships/image" Target="../media/image1.gif"/><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3.jpeg"/><Relationship Id="rId5" Type="http://schemas.openxmlformats.org/officeDocument/2006/relationships/image" Target="../media/image29.jpe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1.png"/><Relationship Id="rId14" Type="http://schemas.openxmlformats.org/officeDocument/2006/relationships/image" Target="../media/image36.png"/></Relationships>
</file>

<file path=ppt/slides/_rels/slide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gi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12.png"/><Relationship Id="rId10" Type="http://schemas.openxmlformats.org/officeDocument/2006/relationships/image" Target="../media/image41.png"/><Relationship Id="rId4" Type="http://schemas.openxmlformats.org/officeDocument/2006/relationships/image" Target="../media/image2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43.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2.wmf"/><Relationship Id="rId11" Type="http://schemas.openxmlformats.org/officeDocument/2006/relationships/image" Target="../media/image47.png"/><Relationship Id="rId5" Type="http://schemas.openxmlformats.org/officeDocument/2006/relationships/image" Target="../media/image16.png"/><Relationship Id="rId10" Type="http://schemas.openxmlformats.org/officeDocument/2006/relationships/image" Target="../media/image46.png"/><Relationship Id="rId4" Type="http://schemas.openxmlformats.org/officeDocument/2006/relationships/image" Target="../media/image12.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5.png"/><Relationship Id="rId7" Type="http://schemas.openxmlformats.org/officeDocument/2006/relationships/image" Target="../media/image49.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8.wmf"/><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5.png"/><Relationship Id="rId7" Type="http://schemas.openxmlformats.org/officeDocument/2006/relationships/image" Target="../media/image54.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png"/><Relationship Id="rId10" Type="http://schemas.openxmlformats.org/officeDocument/2006/relationships/image" Target="../media/image57.png"/><Relationship Id="rId4" Type="http://schemas.openxmlformats.org/officeDocument/2006/relationships/image" Target="../media/image12.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27" name="Picture 2" descr="http://www.lonniecolson.com/Index/images/PageCorner3b.gif"/>
            <p:cNvPicPr>
              <a:picLocks noChangeAspect="1" noChangeArrowheads="1"/>
            </p:cNvPicPr>
            <p:nvPr/>
          </p:nvPicPr>
          <p:blipFill>
            <a:blip r:embed="rId3" cstate="print"/>
            <a:srcRect/>
            <a:stretch>
              <a:fillRect/>
            </a:stretch>
          </p:blipFill>
          <p:spPr bwMode="auto">
            <a:xfrm rot="16200000">
              <a:off x="7789069" y="3793332"/>
              <a:ext cx="1350963" cy="1358900"/>
            </a:xfrm>
            <a:prstGeom prst="rect">
              <a:avLst/>
            </a:prstGeom>
            <a:noFill/>
          </p:spPr>
        </p:pic>
        <p:sp>
          <p:nvSpPr>
            <p:cNvPr id="28" name="Rectangle 27"/>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descr="Star_02.png"/>
          <p:cNvPicPr>
            <a:picLocks noChangeAspect="1"/>
          </p:cNvPicPr>
          <p:nvPr/>
        </p:nvPicPr>
        <p:blipFill>
          <a:blip r:embed="rId4" cstate="screen">
            <a:duotone>
              <a:schemeClr val="bg2">
                <a:shade val="45000"/>
                <a:satMod val="135000"/>
              </a:schemeClr>
              <a:prstClr val="white"/>
            </a:duotone>
          </a:blip>
          <a:stretch>
            <a:fillRect/>
          </a:stretch>
        </p:blipFill>
        <p:spPr>
          <a:xfrm rot="20681629">
            <a:off x="-1808652" y="-327091"/>
            <a:ext cx="14290110" cy="7846059"/>
          </a:xfrm>
          <a:prstGeom prst="rect">
            <a:avLst/>
          </a:prstGeom>
        </p:spPr>
      </p:pic>
      <p:pic>
        <p:nvPicPr>
          <p:cNvPr id="1026" name="Picture 2"/>
          <p:cNvPicPr>
            <a:picLocks noChangeAspect="1" noChangeArrowheads="1"/>
          </p:cNvPicPr>
          <p:nvPr/>
        </p:nvPicPr>
        <p:blipFill>
          <a:blip r:embed="rId5" cstate="print">
            <a:clrChange>
              <a:clrFrom>
                <a:srgbClr val="ECE9D8"/>
              </a:clrFrom>
              <a:clrTo>
                <a:srgbClr val="ECE9D8">
                  <a:alpha val="0"/>
                </a:srgbClr>
              </a:clrTo>
            </a:clrChange>
          </a:blip>
          <a:srcRect l="18589" t="14045" r="24979" b="3537"/>
          <a:stretch>
            <a:fillRect/>
          </a:stretch>
        </p:blipFill>
        <p:spPr bwMode="auto">
          <a:xfrm>
            <a:off x="3429000" y="2345531"/>
            <a:ext cx="3124200" cy="2756647"/>
          </a:xfrm>
          <a:prstGeom prst="rect">
            <a:avLst/>
          </a:prstGeom>
          <a:noFill/>
          <a:ln w="9525">
            <a:noFill/>
            <a:miter lim="800000"/>
            <a:headEnd/>
            <a:tailEnd/>
          </a:ln>
          <a:effectLst/>
        </p:spPr>
      </p:pic>
      <p:pic>
        <p:nvPicPr>
          <p:cNvPr id="4" name="Picture 2" descr="A:\Marketing Department XDrive\Andrea_Shelley\0 IBS SIPS PM\Design Exp HFE Slides\Partner Logos\105x105-portfolio.png"/>
          <p:cNvPicPr>
            <a:picLocks noChangeAspect="1" noChangeArrowheads="1"/>
          </p:cNvPicPr>
          <p:nvPr/>
        </p:nvPicPr>
        <p:blipFill>
          <a:blip r:embed="rId6" cstate="print"/>
          <a:srcRect/>
          <a:stretch>
            <a:fillRect/>
          </a:stretch>
        </p:blipFill>
        <p:spPr bwMode="auto">
          <a:xfrm rot="20091831">
            <a:off x="7498146" y="2147477"/>
            <a:ext cx="646805" cy="646805"/>
          </a:xfrm>
          <a:prstGeom prst="rect">
            <a:avLst/>
          </a:prstGeom>
          <a:noFill/>
          <a:effectLst>
            <a:outerShdw blurRad="50800" dist="38100" dir="2700000" algn="tl" rotWithShape="0">
              <a:prstClr val="black">
                <a:alpha val="40000"/>
              </a:prstClr>
            </a:outerShdw>
          </a:effectLst>
        </p:spPr>
      </p:pic>
      <p:pic>
        <p:nvPicPr>
          <p:cNvPr id="5" name="Picture 3" descr="A:\Marketing Department XDrive\Andrea_Shelley\0 IBS SIPS PM\Design Exp HFE Slides\Partner Logos\105x105-daily-brief.png"/>
          <p:cNvPicPr>
            <a:picLocks noChangeAspect="1" noChangeArrowheads="1"/>
          </p:cNvPicPr>
          <p:nvPr/>
        </p:nvPicPr>
        <p:blipFill>
          <a:blip r:embed="rId7" cstate="print"/>
          <a:srcRect/>
          <a:stretch>
            <a:fillRect/>
          </a:stretch>
        </p:blipFill>
        <p:spPr bwMode="auto">
          <a:xfrm rot="1426029">
            <a:off x="7520206" y="1299907"/>
            <a:ext cx="612018" cy="612018"/>
          </a:xfrm>
          <a:prstGeom prst="rect">
            <a:avLst/>
          </a:prstGeom>
          <a:noFill/>
          <a:effectLst>
            <a:outerShdw blurRad="50800" dist="38100" dir="2700000" algn="tl" rotWithShape="0">
              <a:prstClr val="black">
                <a:alpha val="40000"/>
              </a:prstClr>
            </a:outerShdw>
          </a:effectLst>
        </p:spPr>
      </p:pic>
      <p:pic>
        <p:nvPicPr>
          <p:cNvPr id="6" name="Picture 6" descr="A:\Marketing Department XDrive\Andrea_Shelley\0 IBS SIPS PM\Design Exp HFE Slides\Partner Logos\105x105-reuters.png"/>
          <p:cNvPicPr>
            <a:picLocks noChangeAspect="1" noChangeArrowheads="1"/>
          </p:cNvPicPr>
          <p:nvPr/>
        </p:nvPicPr>
        <p:blipFill>
          <a:blip r:embed="rId8" cstate="print"/>
          <a:srcRect/>
          <a:stretch>
            <a:fillRect/>
          </a:stretch>
        </p:blipFill>
        <p:spPr bwMode="auto">
          <a:xfrm rot="19675421">
            <a:off x="6366524" y="1701655"/>
            <a:ext cx="624351" cy="624351"/>
          </a:xfrm>
          <a:prstGeom prst="rect">
            <a:avLst/>
          </a:prstGeom>
          <a:noFill/>
          <a:effectLst>
            <a:outerShdw blurRad="50800" dist="38100" dir="2700000" algn="tl" rotWithShape="0">
              <a:prstClr val="black">
                <a:alpha val="40000"/>
              </a:prstClr>
            </a:outerShdw>
          </a:effectLst>
        </p:spPr>
      </p:pic>
      <p:pic>
        <p:nvPicPr>
          <p:cNvPr id="7" name="Picture 3" descr="C:\Users\SFONTAIN\AppData\Local\Microsoft\Windows\Temporary Internet Files\Content.Outlook\0W8C2EGG\docstoc (2).png"/>
          <p:cNvPicPr>
            <a:picLocks noChangeAspect="1" noChangeArrowheads="1"/>
          </p:cNvPicPr>
          <p:nvPr/>
        </p:nvPicPr>
        <p:blipFill>
          <a:blip r:embed="rId9" cstate="print"/>
          <a:srcRect/>
          <a:stretch>
            <a:fillRect/>
          </a:stretch>
        </p:blipFill>
        <p:spPr bwMode="auto">
          <a:xfrm rot="21094049">
            <a:off x="7937393" y="711946"/>
            <a:ext cx="630392" cy="630392"/>
          </a:xfrm>
          <a:prstGeom prst="rect">
            <a:avLst/>
          </a:prstGeom>
          <a:noFill/>
          <a:effectLst>
            <a:outerShdw blurRad="50800" dist="38100" dir="2700000" algn="tl" rotWithShape="0">
              <a:prstClr val="black">
                <a:alpha val="40000"/>
              </a:prstClr>
            </a:outerShdw>
          </a:effectLst>
        </p:spPr>
      </p:pic>
      <p:pic>
        <p:nvPicPr>
          <p:cNvPr id="8" name="Picture 7" descr="C:\Users\SFONTAIN\AppData\Local\Microsoft\Windows\Temporary Internet Files\Content.Outlook\0W8C2EGG\formblitz (2).png"/>
          <p:cNvPicPr>
            <a:picLocks noChangeAspect="1" noChangeArrowheads="1"/>
          </p:cNvPicPr>
          <p:nvPr/>
        </p:nvPicPr>
        <p:blipFill>
          <a:blip r:embed="rId10" cstate="print"/>
          <a:srcRect/>
          <a:stretch>
            <a:fillRect/>
          </a:stretch>
        </p:blipFill>
        <p:spPr bwMode="auto">
          <a:xfrm rot="1073693">
            <a:off x="6834230" y="82653"/>
            <a:ext cx="638501" cy="638501"/>
          </a:xfrm>
          <a:prstGeom prst="rect">
            <a:avLst/>
          </a:prstGeom>
          <a:noFill/>
          <a:effectLst>
            <a:outerShdw blurRad="50800" dist="38100" dir="2700000" algn="tl" rotWithShape="0">
              <a:prstClr val="black">
                <a:alpha val="40000"/>
              </a:prstClr>
            </a:outerShdw>
          </a:effectLst>
        </p:spPr>
      </p:pic>
      <p:pic>
        <p:nvPicPr>
          <p:cNvPr id="9" name="Picture 8" descr="105x105-biztree.png"/>
          <p:cNvPicPr>
            <a:picLocks noChangeAspect="1"/>
          </p:cNvPicPr>
          <p:nvPr/>
        </p:nvPicPr>
        <p:blipFill>
          <a:blip r:embed="rId11" cstate="print"/>
          <a:stretch>
            <a:fillRect/>
          </a:stretch>
        </p:blipFill>
        <p:spPr>
          <a:xfrm rot="1890530">
            <a:off x="6172123" y="3336054"/>
            <a:ext cx="409136" cy="409136"/>
          </a:xfrm>
          <a:prstGeom prst="rect">
            <a:avLst/>
          </a:prstGeom>
          <a:effectLst>
            <a:outerShdw blurRad="50800" dist="38100" dir="2700000" algn="tl" rotWithShape="0">
              <a:prstClr val="black">
                <a:alpha val="40000"/>
              </a:prstClr>
            </a:outerShdw>
          </a:effectLst>
        </p:spPr>
      </p:pic>
      <p:pic>
        <p:nvPicPr>
          <p:cNvPr id="10" name="Picture 9" descr="105x105-box.png"/>
          <p:cNvPicPr>
            <a:picLocks noChangeAspect="1"/>
          </p:cNvPicPr>
          <p:nvPr/>
        </p:nvPicPr>
        <p:blipFill>
          <a:blip r:embed="rId12" cstate="print"/>
          <a:stretch>
            <a:fillRect/>
          </a:stretch>
        </p:blipFill>
        <p:spPr>
          <a:xfrm rot="19987800">
            <a:off x="6069339" y="2395072"/>
            <a:ext cx="288021" cy="288021"/>
          </a:xfrm>
          <a:prstGeom prst="rect">
            <a:avLst/>
          </a:prstGeom>
          <a:effectLst>
            <a:outerShdw blurRad="50800" dist="38100" dir="2700000" algn="tl" rotWithShape="0">
              <a:prstClr val="black">
                <a:alpha val="40000"/>
              </a:prstClr>
            </a:outerShdw>
          </a:effectLst>
        </p:spPr>
      </p:pic>
      <p:pic>
        <p:nvPicPr>
          <p:cNvPr id="11" name="Picture 10" descr="105x105-google-docs.png"/>
          <p:cNvPicPr>
            <a:picLocks noChangeAspect="1"/>
          </p:cNvPicPr>
          <p:nvPr/>
        </p:nvPicPr>
        <p:blipFill>
          <a:blip r:embed="rId13" cstate="print"/>
          <a:stretch>
            <a:fillRect/>
          </a:stretch>
        </p:blipFill>
        <p:spPr>
          <a:xfrm rot="20729829">
            <a:off x="7747693" y="81717"/>
            <a:ext cx="747749" cy="747749"/>
          </a:xfrm>
          <a:prstGeom prst="rect">
            <a:avLst/>
          </a:prstGeom>
          <a:effectLst>
            <a:outerShdw blurRad="50800" dist="38100" dir="2700000" algn="tl" rotWithShape="0">
              <a:prstClr val="black">
                <a:alpha val="40000"/>
              </a:prstClr>
            </a:outerShdw>
          </a:effectLst>
        </p:spPr>
      </p:pic>
      <p:pic>
        <p:nvPicPr>
          <p:cNvPr id="12" name="Picture 11" descr="105x105-reuters-us.png"/>
          <p:cNvPicPr>
            <a:picLocks noChangeAspect="1"/>
          </p:cNvPicPr>
          <p:nvPr/>
        </p:nvPicPr>
        <p:blipFill>
          <a:blip r:embed="rId14" cstate="print"/>
          <a:stretch>
            <a:fillRect/>
          </a:stretch>
        </p:blipFill>
        <p:spPr>
          <a:xfrm rot="1514836">
            <a:off x="6567795" y="2283927"/>
            <a:ext cx="548614" cy="548614"/>
          </a:xfrm>
          <a:prstGeom prst="rect">
            <a:avLst/>
          </a:prstGeom>
          <a:effectLst>
            <a:outerShdw blurRad="50800" dist="38100" dir="2700000" algn="tl" rotWithShape="0">
              <a:prstClr val="black">
                <a:alpha val="40000"/>
              </a:prstClr>
            </a:outerShdw>
          </a:effectLst>
        </p:spPr>
      </p:pic>
      <p:pic>
        <p:nvPicPr>
          <p:cNvPr id="13" name="Picture 12"/>
          <p:cNvPicPr>
            <a:picLocks noChangeAspect="1" noChangeArrowheads="1"/>
          </p:cNvPicPr>
          <p:nvPr/>
        </p:nvPicPr>
        <p:blipFill>
          <a:blip r:embed="rId15" cstate="print"/>
          <a:srcRect/>
          <a:stretch>
            <a:fillRect/>
          </a:stretch>
        </p:blipFill>
        <p:spPr bwMode="auto">
          <a:xfrm rot="20349609">
            <a:off x="7029026" y="763957"/>
            <a:ext cx="653211" cy="65321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7"/>
          <p:cNvPicPr>
            <a:picLocks noChangeAspect="1" noChangeArrowheads="1"/>
          </p:cNvPicPr>
          <p:nvPr/>
        </p:nvPicPr>
        <p:blipFill>
          <a:blip r:embed="rId16" cstate="print"/>
          <a:srcRect/>
          <a:stretch>
            <a:fillRect/>
          </a:stretch>
        </p:blipFill>
        <p:spPr bwMode="auto">
          <a:xfrm rot="1226298">
            <a:off x="7194374" y="1583674"/>
            <a:ext cx="533400" cy="533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 name="Picture 2"/>
          <p:cNvPicPr>
            <a:picLocks noChangeAspect="1" noChangeArrowheads="1"/>
          </p:cNvPicPr>
          <p:nvPr/>
        </p:nvPicPr>
        <p:blipFill>
          <a:blip r:embed="rId17" cstate="print"/>
          <a:srcRect/>
          <a:stretch>
            <a:fillRect/>
          </a:stretch>
        </p:blipFill>
        <p:spPr bwMode="auto">
          <a:xfrm rot="1337237">
            <a:off x="7589778" y="973931"/>
            <a:ext cx="381000" cy="381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4"/>
          <p:cNvPicPr>
            <a:picLocks noChangeAspect="1" noChangeArrowheads="1"/>
          </p:cNvPicPr>
          <p:nvPr/>
        </p:nvPicPr>
        <p:blipFill>
          <a:blip r:embed="rId18" cstate="print"/>
          <a:srcRect/>
          <a:stretch>
            <a:fillRect/>
          </a:stretch>
        </p:blipFill>
        <p:spPr bwMode="auto">
          <a:xfrm rot="20530528">
            <a:off x="6528304" y="1065725"/>
            <a:ext cx="506143" cy="50614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7" name="Picture 5"/>
          <p:cNvPicPr>
            <a:picLocks noChangeAspect="1" noChangeArrowheads="1"/>
          </p:cNvPicPr>
          <p:nvPr/>
        </p:nvPicPr>
        <p:blipFill>
          <a:blip r:embed="rId19" cstate="print"/>
          <a:srcRect/>
          <a:stretch>
            <a:fillRect/>
          </a:stretch>
        </p:blipFill>
        <p:spPr bwMode="auto">
          <a:xfrm rot="20175557">
            <a:off x="6610064" y="3287969"/>
            <a:ext cx="357654" cy="35765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8" name="Picture 6"/>
          <p:cNvPicPr>
            <a:picLocks noChangeAspect="1" noChangeArrowheads="1"/>
          </p:cNvPicPr>
          <p:nvPr/>
        </p:nvPicPr>
        <p:blipFill>
          <a:blip r:embed="rId20" cstate="print"/>
          <a:srcRect/>
          <a:stretch>
            <a:fillRect/>
          </a:stretch>
        </p:blipFill>
        <p:spPr bwMode="auto">
          <a:xfrm rot="2228724">
            <a:off x="5690483" y="3387813"/>
            <a:ext cx="257801" cy="25780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 name="Picture 3"/>
          <p:cNvPicPr>
            <a:picLocks noChangeAspect="1" noChangeArrowheads="1"/>
          </p:cNvPicPr>
          <p:nvPr/>
        </p:nvPicPr>
        <p:blipFill>
          <a:blip r:embed="rId21" cstate="print"/>
          <a:srcRect/>
          <a:stretch>
            <a:fillRect/>
          </a:stretch>
        </p:blipFill>
        <p:spPr bwMode="auto">
          <a:xfrm rot="20690054">
            <a:off x="6521872" y="2847802"/>
            <a:ext cx="397278" cy="39594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 name="Picture 12"/>
          <p:cNvPicPr>
            <a:picLocks noChangeAspect="1" noChangeArrowheads="1"/>
          </p:cNvPicPr>
          <p:nvPr/>
        </p:nvPicPr>
        <p:blipFill>
          <a:blip r:embed="rId22" cstate="print"/>
          <a:srcRect/>
          <a:stretch>
            <a:fillRect/>
          </a:stretch>
        </p:blipFill>
        <p:spPr bwMode="auto">
          <a:xfrm rot="21020521">
            <a:off x="7048426" y="2917045"/>
            <a:ext cx="496611" cy="49999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 name="Picture 6"/>
          <p:cNvPicPr>
            <a:picLocks noChangeAspect="1" noChangeArrowheads="1"/>
          </p:cNvPicPr>
          <p:nvPr/>
        </p:nvPicPr>
        <p:blipFill>
          <a:blip r:embed="rId23" cstate="print"/>
          <a:srcRect/>
          <a:stretch>
            <a:fillRect/>
          </a:stretch>
        </p:blipFill>
        <p:spPr bwMode="auto">
          <a:xfrm rot="600866">
            <a:off x="5897625" y="2832956"/>
            <a:ext cx="381000" cy="381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2" descr="C:\Users\jablonje\AppData\Local\Microsoft\Windows\Temporary Internet Files\Content.Outlook\UEM7TCFK\italia-oggi (2).png"/>
          <p:cNvPicPr>
            <a:picLocks noChangeAspect="1" noChangeArrowheads="1"/>
          </p:cNvPicPr>
          <p:nvPr/>
        </p:nvPicPr>
        <p:blipFill>
          <a:blip r:embed="rId24" cstate="print"/>
          <a:srcRect/>
          <a:stretch>
            <a:fillRect/>
          </a:stretch>
        </p:blipFill>
        <p:spPr bwMode="auto">
          <a:xfrm rot="20609474">
            <a:off x="7074549" y="2257281"/>
            <a:ext cx="528110" cy="528110"/>
          </a:xfrm>
          <a:prstGeom prst="rect">
            <a:avLst/>
          </a:prstGeom>
          <a:noFill/>
          <a:effectLst>
            <a:outerShdw blurRad="50800" dist="38100" dir="2700000" algn="tl" rotWithShape="0">
              <a:prstClr val="black">
                <a:alpha val="40000"/>
              </a:prstClr>
            </a:outerShdw>
          </a:effectLst>
        </p:spPr>
      </p:pic>
      <p:sp>
        <p:nvSpPr>
          <p:cNvPr id="24" name="Rectangle 23"/>
          <p:cNvSpPr/>
          <p:nvPr/>
        </p:nvSpPr>
        <p:spPr>
          <a:xfrm>
            <a:off x="152400" y="516731"/>
            <a:ext cx="3911600" cy="2215967"/>
          </a:xfrm>
          <a:prstGeom prst="rect">
            <a:avLst/>
          </a:prstGeom>
          <a:noFill/>
        </p:spPr>
        <p:txBody>
          <a:bodyPr wrap="none" lIns="91416" tIns="45708" rIns="91416" bIns="45708">
            <a:spAutoFit/>
          </a:bodyPr>
          <a:lstStyle/>
          <a:p>
            <a:r>
              <a:rPr lang="en-US" sz="13800" b="1" spc="-400" dirty="0" smtClean="0">
                <a:ln w="254000">
                  <a:no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effectLst>
                  <a:outerShdw blurRad="50800" dist="38100" dir="5400000" algn="t" rotWithShape="0">
                    <a:prstClr val="black">
                      <a:alpha val="40000"/>
                    </a:prstClr>
                  </a:outerShdw>
                </a:effectLst>
                <a:latin typeface="Futura Hv" pitchFamily="34" charset="0"/>
                <a:cs typeface="Aharoni" pitchFamily="2" charset="-79"/>
              </a:rPr>
              <a:t>APPS</a:t>
            </a:r>
            <a:endParaRPr lang="en-US" sz="13800" b="1" spc="-400" dirty="0" smtClean="0">
              <a:ln w="254000">
                <a:no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effectLst>
                <a:outerShdw blurRad="50800" dist="38100" dir="5400000" algn="t" rotWithShape="0">
                  <a:prstClr val="black">
                    <a:alpha val="40000"/>
                  </a:prstClr>
                </a:outerShdw>
              </a:effectLst>
              <a:latin typeface="Futura Md" pitchFamily="34" charset="0"/>
              <a:cs typeface="Aharoni" pitchFamily="2" charset="-79"/>
            </a:endParaRPr>
          </a:p>
        </p:txBody>
      </p:sp>
      <p:sp>
        <p:nvSpPr>
          <p:cNvPr id="3" name="Rectangle 2"/>
          <p:cNvSpPr/>
          <p:nvPr/>
        </p:nvSpPr>
        <p:spPr>
          <a:xfrm>
            <a:off x="0" y="1891826"/>
            <a:ext cx="4241073" cy="1200316"/>
          </a:xfrm>
          <a:prstGeom prst="rect">
            <a:avLst/>
          </a:prstGeom>
          <a:noFill/>
        </p:spPr>
        <p:txBody>
          <a:bodyPr wrap="none" lIns="91428" tIns="45714" rIns="91428" bIns="45714">
            <a:spAutoFit/>
          </a:bodyPr>
          <a:lstStyle/>
          <a:p>
            <a:r>
              <a:rPr lang="en-US" sz="7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FLIPBOOK</a:t>
            </a:r>
            <a:endParaRPr lang="en-US" sz="73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endParaRPr>
          </a:p>
        </p:txBody>
      </p:sp>
      <p:pic>
        <p:nvPicPr>
          <p:cNvPr id="29" name="Picture 2"/>
          <p:cNvPicPr>
            <a:picLocks noChangeAspect="1" noChangeArrowheads="1"/>
          </p:cNvPicPr>
          <p:nvPr/>
        </p:nvPicPr>
        <p:blipFill>
          <a:blip r:embed="rId25" cstate="print"/>
          <a:srcRect l="25191" t="6494" r="25855" b="14729"/>
          <a:stretch>
            <a:fillRect/>
          </a:stretch>
        </p:blipFill>
        <p:spPr bwMode="auto">
          <a:xfrm rot="844418">
            <a:off x="8278379" y="1327033"/>
            <a:ext cx="453711" cy="457200"/>
          </a:xfrm>
          <a:prstGeom prst="rect">
            <a:avLst/>
          </a:prstGeom>
          <a:noFill/>
          <a:ln w="9525" algn="ctr">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1897791"/>
              <a:ext cx="3048000" cy="600140"/>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Improve the way you connect to financial and business news, with fast access to printable Milano </a:t>
              </a:r>
              <a:r>
                <a:rPr lang="en-US" sz="1100" dirty="0" err="1" smtClean="0">
                  <a:ln w="254000">
                    <a:noFill/>
                    <a:prstDash val="solid"/>
                  </a:ln>
                  <a:solidFill>
                    <a:schemeClr val="tx1">
                      <a:lumMod val="85000"/>
                      <a:lumOff val="15000"/>
                    </a:schemeClr>
                  </a:solidFill>
                  <a:effectLst/>
                  <a:latin typeface="Futura Md" pitchFamily="34" charset="0"/>
                  <a:cs typeface="Aharoni" pitchFamily="2" charset="-79"/>
                </a:rPr>
                <a:t>Finanza</a:t>
              </a:r>
              <a:r>
                <a:rPr lang="en-US" sz="1100" dirty="0" smtClean="0">
                  <a:ln w="254000">
                    <a:noFill/>
                    <a:prstDash val="solid"/>
                  </a:ln>
                  <a:solidFill>
                    <a:schemeClr val="tx1">
                      <a:lumMod val="85000"/>
                      <a:lumOff val="15000"/>
                    </a:schemeClr>
                  </a:solidFill>
                  <a:effectLst/>
                  <a:latin typeface="Futura Md" pitchFamily="34" charset="0"/>
                  <a:cs typeface="Aharoni" pitchFamily="2" charset="-79"/>
                </a:rPr>
                <a:t> stories.</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615871" cy="1081445"/>
            <a:chOff x="2590800" y="1583531"/>
            <a:chExt cx="6602895" cy="1081445"/>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1895559"/>
              <a:ext cx="6602895" cy="769417"/>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Milano </a:t>
              </a:r>
              <a:r>
                <a:rPr lang="en-US" sz="1100" dirty="0" err="1" smtClean="0">
                  <a:ln w="254000">
                    <a:noFill/>
                    <a:prstDash val="solid"/>
                  </a:ln>
                  <a:solidFill>
                    <a:schemeClr val="tx1">
                      <a:lumMod val="85000"/>
                      <a:lumOff val="15000"/>
                    </a:schemeClr>
                  </a:solidFill>
                  <a:effectLst/>
                  <a:latin typeface="Futura Md" pitchFamily="34" charset="0"/>
                  <a:cs typeface="Aharoni" pitchFamily="2" charset="-79"/>
                </a:rPr>
                <a:t>Finanza</a:t>
              </a:r>
              <a:r>
                <a:rPr lang="en-US" sz="1100" dirty="0" smtClean="0">
                  <a:ln w="254000">
                    <a:noFill/>
                    <a:prstDash val="solid"/>
                  </a:ln>
                  <a:solidFill>
                    <a:schemeClr val="tx1">
                      <a:lumMod val="85000"/>
                      <a:lumOff val="15000"/>
                    </a:schemeClr>
                  </a:solidFill>
                  <a:effectLst/>
                  <a:latin typeface="Futura Md" pitchFamily="34" charset="0"/>
                  <a:cs typeface="Aharoni" pitchFamily="2" charset="-79"/>
                </a:rPr>
                <a:t> makes it easy to quickly access and print financial news and analysis.  Simply use the touchscreen to get vital information related to several professional industries – finance, law, economics and more.</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76125"/>
            <a:ext cx="22098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400" y="3488531"/>
            <a:ext cx="1295400" cy="1524000"/>
            <a:chOff x="990600" y="3031331"/>
            <a:chExt cx="1676400" cy="1524000"/>
          </a:xfrm>
        </p:grpSpPr>
        <p:sp>
          <p:nvSpPr>
            <p:cNvPr id="105" name="Rectangle 104"/>
            <p:cNvSpPr/>
            <p:nvPr/>
          </p:nvSpPr>
          <p:spPr>
            <a:xfrm>
              <a:off x="990600" y="3318925"/>
              <a:ext cx="16002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73" name="Rectangle 72"/>
          <p:cNvSpPr/>
          <p:nvPr/>
        </p:nvSpPr>
        <p:spPr>
          <a:xfrm>
            <a:off x="5264" y="-91595"/>
            <a:ext cx="5822956" cy="1107971"/>
          </a:xfrm>
          <a:prstGeom prst="rect">
            <a:avLst/>
          </a:prstGeom>
          <a:noFill/>
        </p:spPr>
        <p:txBody>
          <a:bodyPr wrap="none" lIns="91416" tIns="45708" rIns="91416" bIns="45708">
            <a:spAutoFit/>
          </a:bodyPr>
          <a:lstStyle/>
          <a:p>
            <a:r>
              <a:rPr lang="en-US" sz="6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Milano </a:t>
            </a:r>
            <a:r>
              <a:rPr lang="en-US" sz="6600" b="1"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Finanza</a:t>
            </a:r>
            <a:endParaRPr lang="en-US" sz="6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8" name="Picture 12"/>
          <p:cNvPicPr>
            <a:picLocks noChangeAspect="1" noChangeArrowheads="1"/>
          </p:cNvPicPr>
          <p:nvPr/>
        </p:nvPicPr>
        <p:blipFill>
          <a:blip r:embed="rId5" cstate="print"/>
          <a:srcRect/>
          <a:stretch>
            <a:fillRect/>
          </a:stretch>
        </p:blipFill>
        <p:spPr bwMode="auto">
          <a:xfrm>
            <a:off x="7620000" y="135731"/>
            <a:ext cx="1295400" cy="130421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0" name="Picture 29" descr="Italy.bmp"/>
          <p:cNvPicPr>
            <a:picLocks noChangeAspect="1"/>
          </p:cNvPicPr>
          <p:nvPr/>
        </p:nvPicPr>
        <p:blipFill>
          <a:blip r:embed="rId6" cstate="print"/>
          <a:srcRect l="2268" t="3125" r="2026" b="3125"/>
          <a:stretch>
            <a:fillRect/>
          </a:stretch>
        </p:blipFill>
        <p:spPr bwMode="auto">
          <a:xfrm>
            <a:off x="2805018" y="4174331"/>
            <a:ext cx="471582" cy="28712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64" name="Picture 12"/>
          <p:cNvPicPr>
            <a:picLocks noChangeAspect="1" noChangeArrowheads="1"/>
          </p:cNvPicPr>
          <p:nvPr/>
        </p:nvPicPr>
        <p:blipFill>
          <a:blip r:embed="rId5" cstate="print"/>
          <a:srcRect/>
          <a:stretch>
            <a:fillRect/>
          </a:stretch>
        </p:blipFill>
        <p:spPr bwMode="auto">
          <a:xfrm>
            <a:off x="762000" y="4250531"/>
            <a:ext cx="304800" cy="306874"/>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82950" name="Picture 6" descr="http://www.learnissimo.com/lessons/images/medias/logo-milanofinanza.jpg"/>
          <p:cNvPicPr>
            <a:picLocks noChangeAspect="1" noChangeArrowheads="1"/>
          </p:cNvPicPr>
          <p:nvPr/>
        </p:nvPicPr>
        <p:blipFill>
          <a:blip r:embed="rId7" cstate="print"/>
          <a:srcRect/>
          <a:stretch>
            <a:fillRect/>
          </a:stretch>
        </p:blipFill>
        <p:spPr bwMode="auto">
          <a:xfrm>
            <a:off x="6172200" y="135731"/>
            <a:ext cx="1281113" cy="512763"/>
          </a:xfrm>
          <a:prstGeom prst="rect">
            <a:avLst/>
          </a:prstGeom>
          <a:noFill/>
        </p:spPr>
      </p:pic>
      <p:sp>
        <p:nvSpPr>
          <p:cNvPr id="56" name="Rectangle 55"/>
          <p:cNvSpPr/>
          <p:nvPr/>
        </p:nvSpPr>
        <p:spPr>
          <a:xfrm>
            <a:off x="8653346" y="1659731"/>
            <a:ext cx="338254" cy="215419"/>
          </a:xfrm>
          <a:prstGeom prst="rect">
            <a:avLst/>
          </a:prstGeom>
          <a:noFill/>
        </p:spPr>
        <p:txBody>
          <a:bodyPr wrap="square" lIns="91416" tIns="45708" rIns="91416" bIns="45708">
            <a:spAutoFit/>
          </a:bodyPr>
          <a:lstStyle/>
          <a:p>
            <a:r>
              <a:rPr lang="en-US" sz="800" dirty="0" smtClean="0">
                <a:ln w="254000">
                  <a:noFill/>
                  <a:prstDash val="solid"/>
                </a:ln>
                <a:solidFill>
                  <a:schemeClr val="tx1">
                    <a:lumMod val="85000"/>
                    <a:lumOff val="15000"/>
                  </a:schemeClr>
                </a:solidFill>
                <a:effectLst/>
                <a:latin typeface="Futura Md" pitchFamily="34" charset="0"/>
                <a:cs typeface="Aharoni" pitchFamily="2" charset="-79"/>
              </a:rPr>
              <a:t>*</a:t>
            </a:r>
            <a:endParaRPr lang="en-US" sz="7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57" name="Rectangle 56"/>
          <p:cNvSpPr/>
          <p:nvPr/>
        </p:nvSpPr>
        <p:spPr>
          <a:xfrm>
            <a:off x="6096000" y="4949512"/>
            <a:ext cx="2057400" cy="215419"/>
          </a:xfrm>
          <a:prstGeom prst="rect">
            <a:avLst/>
          </a:prstGeom>
          <a:noFill/>
        </p:spPr>
        <p:txBody>
          <a:bodyPr wrap="square" lIns="91416" tIns="45708" rIns="91416" bIns="45708">
            <a:spAutoFit/>
          </a:bodyPr>
          <a:lstStyle/>
          <a:p>
            <a:r>
              <a:rPr lang="en-US" sz="800" dirty="0" smtClean="0">
                <a:ln w="254000">
                  <a:noFill/>
                  <a:prstDash val="solid"/>
                </a:ln>
                <a:solidFill>
                  <a:schemeClr val="tx1">
                    <a:lumMod val="85000"/>
                    <a:lumOff val="15000"/>
                  </a:schemeClr>
                </a:solidFill>
                <a:effectLst/>
                <a:latin typeface="Futura Md" pitchFamily="34" charset="0"/>
                <a:cs typeface="Aharoni" pitchFamily="2" charset="-79"/>
              </a:rPr>
              <a:t>* Output sample is not a finalized version</a:t>
            </a:r>
            <a:endParaRPr lang="en-US" sz="7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52" name="Rectangle 51"/>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Italian</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15" name="Group 59"/>
          <p:cNvGrpSpPr/>
          <p:nvPr/>
        </p:nvGrpSpPr>
        <p:grpSpPr>
          <a:xfrm>
            <a:off x="3581400" y="1354931"/>
            <a:ext cx="2590800" cy="3657600"/>
            <a:chOff x="849882" y="1278731"/>
            <a:chExt cx="2392218" cy="3657600"/>
          </a:xfrm>
        </p:grpSpPr>
        <p:sp>
          <p:nvSpPr>
            <p:cNvPr id="54" name="Rectangle 53"/>
            <p:cNvSpPr/>
            <p:nvPr/>
          </p:nvSpPr>
          <p:spPr>
            <a:xfrm>
              <a:off x="990600" y="1583531"/>
              <a:ext cx="21336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49882" y="1278731"/>
              <a:ext cx="2392218" cy="276975"/>
            </a:xfrm>
            <a:prstGeom prst="rect">
              <a:avLst/>
            </a:prstGeom>
            <a:noFill/>
          </p:spPr>
          <p:txBody>
            <a:bodyPr wrap="square" lIns="91416" tIns="45708" rIns="91416" bIns="45708">
              <a:spAutoFit/>
            </a:bodyPr>
            <a:lstStyle/>
            <a:p>
              <a:pPr algn="ctr"/>
              <a:r>
                <a:rPr lang="en-US" sz="1200" dirty="0" smtClean="0">
                  <a:ln w="254000">
                    <a:noFill/>
                    <a:prstDash val="solid"/>
                  </a:ln>
                  <a:solidFill>
                    <a:schemeClr val="bg1"/>
                  </a:solidFill>
                  <a:effectLst/>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67" name="Rectangle 66"/>
          <p:cNvSpPr/>
          <p:nvPr/>
        </p:nvSpPr>
        <p:spPr>
          <a:xfrm>
            <a:off x="3733801" y="4228469"/>
            <a:ext cx="2285999" cy="707862"/>
          </a:xfrm>
          <a:prstGeom prst="rect">
            <a:avLst/>
          </a:prstGeom>
          <a:noFill/>
        </p:spPr>
        <p:txBody>
          <a:bodyPr wrap="square" lIns="91416" tIns="45708" rIns="91416" bIns="45708">
            <a:spAutoFit/>
          </a:bodyPr>
          <a:lstStyle/>
          <a:p>
            <a:pPr algn="ct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App Milano </a:t>
            </a:r>
            <a:r>
              <a:rPr lang="en-US" sz="1000" dirty="0" err="1" smtClean="0">
                <a:ln w="254000">
                  <a:noFill/>
                  <a:prstDash val="solid"/>
                </a:ln>
                <a:solidFill>
                  <a:schemeClr val="tx1">
                    <a:lumMod val="85000"/>
                    <a:lumOff val="15000"/>
                  </a:schemeClr>
                </a:solidFill>
                <a:effectLst/>
                <a:latin typeface="Futura Md" pitchFamily="34" charset="0"/>
                <a:cs typeface="Aharoni" pitchFamily="2" charset="-79"/>
              </a:rPr>
              <a:t>Finanza</a:t>
            </a: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 offers its premium full content to users with active Milano </a:t>
            </a:r>
            <a:r>
              <a:rPr lang="en-US" sz="1000" dirty="0" err="1" smtClean="0">
                <a:ln w="254000">
                  <a:noFill/>
                  <a:prstDash val="solid"/>
                </a:ln>
                <a:solidFill>
                  <a:schemeClr val="tx1">
                    <a:lumMod val="85000"/>
                    <a:lumOff val="15000"/>
                  </a:schemeClr>
                </a:solidFill>
                <a:effectLst/>
                <a:latin typeface="Futura Md" pitchFamily="34" charset="0"/>
                <a:cs typeface="Aharoni" pitchFamily="2" charset="-79"/>
              </a:rPr>
              <a:t>Finanza</a:t>
            </a: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 subscriptions and free contents to all users.</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53" name="Rectangle 52"/>
          <p:cNvSpPr/>
          <p:nvPr/>
        </p:nvSpPr>
        <p:spPr>
          <a:xfrm>
            <a:off x="3804460" y="1812131"/>
            <a:ext cx="996140" cy="3048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CATEGORY</a:t>
            </a:r>
            <a:endParaRPr lang="en-US" sz="1200" b="1" dirty="0">
              <a:solidFill>
                <a:schemeClr val="tx1"/>
              </a:solidFill>
              <a:latin typeface="Futura Md" pitchFamily="34" charset="0"/>
            </a:endParaRPr>
          </a:p>
        </p:txBody>
      </p:sp>
      <p:sp>
        <p:nvSpPr>
          <p:cNvPr id="61" name="Rectangle 60"/>
          <p:cNvSpPr/>
          <p:nvPr/>
        </p:nvSpPr>
        <p:spPr>
          <a:xfrm>
            <a:off x="4876800" y="1812131"/>
            <a:ext cx="1066800" cy="3048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CONTENT</a:t>
            </a:r>
            <a:endParaRPr lang="en-US" sz="1200" b="1" dirty="0">
              <a:solidFill>
                <a:schemeClr val="tx1"/>
              </a:solidFill>
              <a:latin typeface="Futura Md" pitchFamily="34" charset="0"/>
            </a:endParaRPr>
          </a:p>
        </p:txBody>
      </p:sp>
      <p:grpSp>
        <p:nvGrpSpPr>
          <p:cNvPr id="77" name="Group 76"/>
          <p:cNvGrpSpPr/>
          <p:nvPr/>
        </p:nvGrpSpPr>
        <p:grpSpPr>
          <a:xfrm>
            <a:off x="3806306" y="2208496"/>
            <a:ext cx="2137293" cy="1842765"/>
            <a:chOff x="3806306" y="2208498"/>
            <a:chExt cx="2217187" cy="1199899"/>
          </a:xfrm>
        </p:grpSpPr>
        <p:sp>
          <p:nvSpPr>
            <p:cNvPr id="74" name="Rectangle 73"/>
            <p:cNvSpPr/>
            <p:nvPr/>
          </p:nvSpPr>
          <p:spPr>
            <a:xfrm>
              <a:off x="4920509" y="2625945"/>
              <a:ext cx="1102984" cy="36641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30-40 page </a:t>
              </a:r>
            </a:p>
            <a:p>
              <a:pPr algn="ctr"/>
              <a:r>
                <a:rPr lang="en-US" sz="900" dirty="0" smtClean="0">
                  <a:solidFill>
                    <a:schemeClr val="tx1"/>
                  </a:solidFill>
                  <a:latin typeface="Futura Md" pitchFamily="34" charset="0"/>
                </a:rPr>
                <a:t>PDF Package</a:t>
              </a:r>
            </a:p>
            <a:p>
              <a:pPr algn="ctr"/>
              <a:r>
                <a:rPr lang="en-US" sz="800" dirty="0" smtClean="0">
                  <a:solidFill>
                    <a:schemeClr val="tx1"/>
                  </a:solidFill>
                  <a:latin typeface="Futura Md" pitchFamily="34" charset="0"/>
                </a:rPr>
                <a:t>(Tuesday – Friday)</a:t>
              </a:r>
              <a:endParaRPr lang="en-US" sz="800" dirty="0">
                <a:solidFill>
                  <a:schemeClr val="tx1"/>
                </a:solidFill>
                <a:latin typeface="Futura Md" pitchFamily="34" charset="0"/>
              </a:endParaRPr>
            </a:p>
          </p:txBody>
        </p:sp>
        <p:sp>
          <p:nvSpPr>
            <p:cNvPr id="63" name="Rectangle 62"/>
            <p:cNvSpPr/>
            <p:nvPr/>
          </p:nvSpPr>
          <p:spPr>
            <a:xfrm>
              <a:off x="3806306" y="2208498"/>
              <a:ext cx="1031462" cy="36641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MF News </a:t>
              </a:r>
              <a:r>
                <a:rPr lang="en-US" sz="800" dirty="0" smtClean="0">
                  <a:solidFill>
                    <a:schemeClr val="tx1"/>
                  </a:solidFill>
                  <a:latin typeface="Futura Md" pitchFamily="34" charset="0"/>
                </a:rPr>
                <a:t>(Free)</a:t>
              </a:r>
              <a:endParaRPr lang="en-US" sz="800" dirty="0">
                <a:solidFill>
                  <a:schemeClr val="tx1"/>
                </a:solidFill>
                <a:latin typeface="Futura Md" pitchFamily="34" charset="0"/>
              </a:endParaRPr>
            </a:p>
          </p:txBody>
        </p:sp>
        <p:sp>
          <p:nvSpPr>
            <p:cNvPr id="68" name="Rectangle 67"/>
            <p:cNvSpPr/>
            <p:nvPr/>
          </p:nvSpPr>
          <p:spPr>
            <a:xfrm>
              <a:off x="3806306" y="2625945"/>
              <a:ext cx="1031462" cy="36641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MF </a:t>
              </a:r>
              <a:r>
                <a:rPr lang="en-US" sz="1200" dirty="0" err="1" smtClean="0">
                  <a:solidFill>
                    <a:schemeClr val="tx1"/>
                  </a:solidFill>
                  <a:latin typeface="Futura Md" pitchFamily="34" charset="0"/>
                </a:rPr>
                <a:t>Mercati</a:t>
              </a:r>
              <a:r>
                <a:rPr lang="en-US" sz="1200" dirty="0" smtClean="0">
                  <a:solidFill>
                    <a:schemeClr val="tx1"/>
                  </a:solidFill>
                  <a:latin typeface="Futura Md" pitchFamily="34" charset="0"/>
                </a:rPr>
                <a:t> </a:t>
              </a:r>
              <a:r>
                <a:rPr lang="en-US" sz="1200" dirty="0" err="1" smtClean="0">
                  <a:solidFill>
                    <a:schemeClr val="tx1"/>
                  </a:solidFill>
                  <a:latin typeface="Futura Md" pitchFamily="34" charset="0"/>
                </a:rPr>
                <a:t>Finanzaiari</a:t>
              </a:r>
              <a:endParaRPr lang="en-US" sz="1200" dirty="0" smtClean="0">
                <a:solidFill>
                  <a:schemeClr val="tx1"/>
                </a:solidFill>
                <a:latin typeface="Futura Md" pitchFamily="34" charset="0"/>
              </a:endParaRPr>
            </a:p>
            <a:p>
              <a:r>
                <a:rPr lang="en-US" sz="800" dirty="0" smtClean="0">
                  <a:solidFill>
                    <a:schemeClr val="tx1"/>
                  </a:solidFill>
                  <a:latin typeface="Futura Md" pitchFamily="34" charset="0"/>
                </a:rPr>
                <a:t>(Premium)</a:t>
              </a:r>
              <a:endParaRPr lang="en-US" sz="300" dirty="0">
                <a:solidFill>
                  <a:schemeClr val="tx1"/>
                </a:solidFill>
                <a:latin typeface="Futura Md" pitchFamily="34" charset="0"/>
              </a:endParaRPr>
            </a:p>
          </p:txBody>
        </p:sp>
        <p:sp>
          <p:nvSpPr>
            <p:cNvPr id="69" name="Rectangle 68"/>
            <p:cNvSpPr/>
            <p:nvPr/>
          </p:nvSpPr>
          <p:spPr>
            <a:xfrm>
              <a:off x="3810000" y="3041979"/>
              <a:ext cx="1027768" cy="36641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Milano </a:t>
              </a:r>
              <a:r>
                <a:rPr lang="en-US" sz="1200" dirty="0" err="1" smtClean="0">
                  <a:solidFill>
                    <a:schemeClr val="tx1"/>
                  </a:solidFill>
                  <a:latin typeface="Futura Md" pitchFamily="34" charset="0"/>
                </a:rPr>
                <a:t>Finanza</a:t>
              </a:r>
              <a:endParaRPr lang="en-US" sz="1200" dirty="0" smtClean="0">
                <a:solidFill>
                  <a:schemeClr val="tx1"/>
                </a:solidFill>
                <a:latin typeface="Futura Md" pitchFamily="34" charset="0"/>
              </a:endParaRPr>
            </a:p>
            <a:p>
              <a:r>
                <a:rPr lang="en-US" sz="800" dirty="0" smtClean="0">
                  <a:solidFill>
                    <a:schemeClr val="tx1"/>
                  </a:solidFill>
                  <a:latin typeface="Futura Md" pitchFamily="34" charset="0"/>
                </a:rPr>
                <a:t>(Premium)</a:t>
              </a:r>
              <a:endParaRPr lang="en-US" sz="300" dirty="0">
                <a:solidFill>
                  <a:schemeClr val="tx1"/>
                </a:solidFill>
                <a:latin typeface="Futura Md" pitchFamily="34" charset="0"/>
              </a:endParaRPr>
            </a:p>
          </p:txBody>
        </p:sp>
        <p:sp>
          <p:nvSpPr>
            <p:cNvPr id="71" name="Rectangle 70"/>
            <p:cNvSpPr/>
            <p:nvPr/>
          </p:nvSpPr>
          <p:spPr>
            <a:xfrm>
              <a:off x="4916815" y="2208498"/>
              <a:ext cx="1106678" cy="36641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900" dirty="0" smtClean="0">
                  <a:solidFill>
                    <a:prstClr val="black"/>
                  </a:solidFill>
                  <a:latin typeface="Futura Md" pitchFamily="34" charset="0"/>
                </a:rPr>
                <a:t>Free 4 page PDF</a:t>
              </a:r>
            </a:p>
            <a:p>
              <a:pPr lvl="0" algn="ctr"/>
              <a:r>
                <a:rPr lang="en-US" sz="800" dirty="0" smtClean="0">
                  <a:solidFill>
                    <a:prstClr val="black"/>
                  </a:solidFill>
                  <a:latin typeface="Futura Md" pitchFamily="34" charset="0"/>
                </a:rPr>
                <a:t>(Monday – Friday)</a:t>
              </a:r>
              <a:endParaRPr lang="en-US" sz="800" dirty="0">
                <a:solidFill>
                  <a:prstClr val="black"/>
                </a:solidFill>
                <a:latin typeface="Futura Md" pitchFamily="34" charset="0"/>
              </a:endParaRPr>
            </a:p>
          </p:txBody>
        </p:sp>
        <p:sp>
          <p:nvSpPr>
            <p:cNvPr id="75" name="Rectangle 74"/>
            <p:cNvSpPr/>
            <p:nvPr/>
          </p:nvSpPr>
          <p:spPr>
            <a:xfrm>
              <a:off x="4920509" y="3041980"/>
              <a:ext cx="1102984" cy="36641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900" dirty="0" smtClean="0">
                  <a:solidFill>
                    <a:prstClr val="black"/>
                  </a:solidFill>
                  <a:latin typeface="Futura Md" pitchFamily="34" charset="0"/>
                </a:rPr>
                <a:t>30-40 page </a:t>
              </a:r>
            </a:p>
            <a:p>
              <a:pPr lvl="0" algn="ctr">
                <a:defRPr/>
              </a:pPr>
              <a:r>
                <a:rPr lang="en-US" sz="900" dirty="0" smtClean="0">
                  <a:solidFill>
                    <a:prstClr val="black"/>
                  </a:solidFill>
                  <a:latin typeface="Futura Md" pitchFamily="34" charset="0"/>
                </a:rPr>
                <a:t>PDF Package</a:t>
              </a:r>
            </a:p>
            <a:p>
              <a:pPr lvl="0" algn="ctr">
                <a:defRPr/>
              </a:pPr>
              <a:r>
                <a:rPr lang="en-US" sz="800" dirty="0" smtClean="0">
                  <a:solidFill>
                    <a:prstClr val="black"/>
                  </a:solidFill>
                  <a:latin typeface="Futura Md" pitchFamily="34" charset="0"/>
                </a:rPr>
                <a:t>(Saturday)</a:t>
              </a:r>
              <a:endParaRPr lang="en-US" sz="900" dirty="0">
                <a:solidFill>
                  <a:prstClr val="black"/>
                </a:solidFill>
                <a:latin typeface="Futura Md" pitchFamily="34" charset="0"/>
              </a:endParaRPr>
            </a:p>
          </p:txBody>
        </p:sp>
      </p:grpSp>
      <p:grpSp>
        <p:nvGrpSpPr>
          <p:cNvPr id="78" name="Group 52"/>
          <p:cNvGrpSpPr/>
          <p:nvPr/>
        </p:nvGrpSpPr>
        <p:grpSpPr>
          <a:xfrm>
            <a:off x="6038109" y="1524034"/>
            <a:ext cx="2397833" cy="3228185"/>
            <a:chOff x="2427283" y="-37275040"/>
            <a:chExt cx="38476980" cy="51801294"/>
          </a:xfrm>
        </p:grpSpPr>
        <p:pic>
          <p:nvPicPr>
            <p:cNvPr id="79" name="Picture 3"/>
            <p:cNvPicPr>
              <a:picLocks noChangeAspect="1" noChangeArrowheads="1"/>
            </p:cNvPicPr>
            <p:nvPr/>
          </p:nvPicPr>
          <p:blipFill>
            <a:blip r:embed="rId8" cstate="print"/>
            <a:srcRect l="7253" t="4803" r="8719" b="515"/>
            <a:stretch>
              <a:fillRect/>
            </a:stretch>
          </p:blipFill>
          <p:spPr bwMode="auto">
            <a:xfrm rot="756801">
              <a:off x="11447714" y="-37275040"/>
              <a:ext cx="29456549" cy="4165930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0" name="Picture 2"/>
            <p:cNvPicPr>
              <a:picLocks noChangeAspect="1" noChangeArrowheads="1"/>
            </p:cNvPicPr>
            <p:nvPr/>
          </p:nvPicPr>
          <p:blipFill>
            <a:blip r:embed="rId9" cstate="print"/>
            <a:srcRect l="10010" t="5307" r="15304" b="575"/>
            <a:stretch>
              <a:fillRect/>
            </a:stretch>
          </p:blipFill>
          <p:spPr bwMode="auto">
            <a:xfrm rot="21027004">
              <a:off x="2427283" y="-27133047"/>
              <a:ext cx="29282267" cy="4165930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62" name="Rectangle 61"/>
          <p:cNvSpPr/>
          <p:nvPr/>
        </p:nvSpPr>
        <p:spPr>
          <a:xfrm>
            <a:off x="685800" y="4555331"/>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1897791"/>
              <a:ext cx="3048000" cy="577057"/>
            </a:xfrm>
            <a:prstGeom prst="rect">
              <a:avLst/>
            </a:prstGeom>
            <a:noFill/>
          </p:spPr>
          <p:txBody>
            <a:bodyPr wrap="square" lIns="91416" tIns="45708" rIns="91416" bIns="45708">
              <a:spAutoFit/>
            </a:bodyPr>
            <a:lstStyle/>
            <a:p>
              <a:r>
                <a:rPr lang="en-US" sz="1050" dirty="0" smtClean="0">
                  <a:ln w="254000">
                    <a:noFill/>
                    <a:prstDash val="solid"/>
                  </a:ln>
                  <a:solidFill>
                    <a:schemeClr val="tx1">
                      <a:lumMod val="85000"/>
                      <a:lumOff val="15000"/>
                    </a:schemeClr>
                  </a:solidFill>
                  <a:effectLst/>
                  <a:latin typeface="Futura Md" pitchFamily="34" charset="0"/>
                  <a:cs typeface="Aharoni" pitchFamily="2" charset="-79"/>
                </a:rPr>
                <a:t>Improve the way you connect to economic, legal and political news, with fast access to printable </a:t>
              </a:r>
              <a:r>
                <a:rPr lang="en-US" sz="1050" dirty="0" err="1" smtClean="0">
                  <a:ln w="254000">
                    <a:noFill/>
                    <a:prstDash val="solid"/>
                  </a:ln>
                  <a:solidFill>
                    <a:schemeClr val="tx1">
                      <a:lumMod val="85000"/>
                      <a:lumOff val="15000"/>
                    </a:schemeClr>
                  </a:solidFill>
                  <a:effectLst/>
                  <a:latin typeface="Futura Md" pitchFamily="34" charset="0"/>
                  <a:cs typeface="Aharoni" pitchFamily="2" charset="-79"/>
                </a:rPr>
                <a:t>ItaliaOggi</a:t>
              </a:r>
              <a:r>
                <a:rPr lang="en-US" sz="1050" dirty="0" smtClean="0">
                  <a:ln w="254000">
                    <a:noFill/>
                    <a:prstDash val="solid"/>
                  </a:ln>
                  <a:solidFill>
                    <a:schemeClr val="tx1">
                      <a:lumMod val="85000"/>
                      <a:lumOff val="15000"/>
                    </a:schemeClr>
                  </a:solidFill>
                  <a:effectLst/>
                  <a:latin typeface="Futura Md" pitchFamily="34" charset="0"/>
                  <a:cs typeface="Aharoni" pitchFamily="2" charset="-79"/>
                </a:rPr>
                <a:t> stories.</a:t>
              </a:r>
              <a:endParaRPr lang="en-US" sz="10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505200" cy="1128822"/>
            <a:chOff x="2590800" y="1583531"/>
            <a:chExt cx="6400800" cy="1128822"/>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1812131"/>
              <a:ext cx="6400800" cy="900222"/>
            </a:xfrm>
            <a:prstGeom prst="rect">
              <a:avLst/>
            </a:prstGeom>
            <a:noFill/>
          </p:spPr>
          <p:txBody>
            <a:bodyPr wrap="square" lIns="91416" tIns="45708" rIns="91416" bIns="45708">
              <a:spAutoFit/>
            </a:bodyPr>
            <a:lstStyle/>
            <a:p>
              <a:r>
                <a:rPr lang="en-US" sz="1050" dirty="0" err="1" smtClean="0">
                  <a:ln w="254000">
                    <a:noFill/>
                    <a:prstDash val="solid"/>
                  </a:ln>
                  <a:solidFill>
                    <a:schemeClr val="tx1">
                      <a:lumMod val="85000"/>
                      <a:lumOff val="15000"/>
                    </a:schemeClr>
                  </a:solidFill>
                  <a:effectLst/>
                  <a:latin typeface="Futura Md" pitchFamily="34" charset="0"/>
                  <a:cs typeface="Aharoni" pitchFamily="2" charset="-79"/>
                </a:rPr>
                <a:t>ItaliaOggi</a:t>
              </a:r>
              <a:r>
                <a:rPr lang="en-US" sz="1050" dirty="0" smtClean="0">
                  <a:ln w="254000">
                    <a:noFill/>
                    <a:prstDash val="solid"/>
                  </a:ln>
                  <a:solidFill>
                    <a:schemeClr val="tx1">
                      <a:lumMod val="85000"/>
                      <a:lumOff val="15000"/>
                    </a:schemeClr>
                  </a:solidFill>
                  <a:effectLst/>
                  <a:latin typeface="Futura Md" pitchFamily="34" charset="0"/>
                  <a:cs typeface="Aharoni" pitchFamily="2" charset="-79"/>
                </a:rPr>
                <a:t> makes it easy to quickly access and print economic, legal and political news.  Simply use the touchscreen to get vital information related to the world of law practices, economics, communications, schools, construction, justice, public administration and agriculture.</a:t>
              </a:r>
              <a:endParaRPr lang="en-US" sz="10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76125"/>
            <a:ext cx="22098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400" y="3488531"/>
            <a:ext cx="1295400" cy="1524000"/>
            <a:chOff x="990600" y="3031331"/>
            <a:chExt cx="1676400" cy="1524000"/>
          </a:xfrm>
        </p:grpSpPr>
        <p:sp>
          <p:nvSpPr>
            <p:cNvPr id="105" name="Rectangle 104"/>
            <p:cNvSpPr/>
            <p:nvPr/>
          </p:nvSpPr>
          <p:spPr>
            <a:xfrm>
              <a:off x="990600" y="3318925"/>
              <a:ext cx="16002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58" name="Rectangle 57"/>
          <p:cNvSpPr/>
          <p:nvPr/>
        </p:nvSpPr>
        <p:spPr>
          <a:xfrm>
            <a:off x="5264" y="-91595"/>
            <a:ext cx="4610509" cy="1323415"/>
          </a:xfrm>
          <a:prstGeom prst="rect">
            <a:avLst/>
          </a:prstGeom>
          <a:noFill/>
        </p:spPr>
        <p:txBody>
          <a:bodyPr wrap="none" lIns="91416" tIns="45708" rIns="91416" bIns="45708">
            <a:spAutoFit/>
          </a:bodyPr>
          <a:lstStyle/>
          <a:p>
            <a:r>
              <a:rPr lang="en-US" sz="8000" b="1"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ItaliaOggi</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60" name="Picture 2" descr="C:\Users\jablonje\AppData\Local\Microsoft\Windows\Temporary Internet Files\Content.Outlook\UEM7TCFK\italia-oggi (2).png"/>
          <p:cNvPicPr>
            <a:picLocks noChangeAspect="1" noChangeArrowheads="1"/>
          </p:cNvPicPr>
          <p:nvPr/>
        </p:nvPicPr>
        <p:blipFill>
          <a:blip r:embed="rId5" cstate="print"/>
          <a:srcRect/>
          <a:stretch>
            <a:fillRect/>
          </a:stretch>
        </p:blipFill>
        <p:spPr bwMode="auto">
          <a:xfrm>
            <a:off x="7620000" y="135731"/>
            <a:ext cx="1295400" cy="1295400"/>
          </a:xfrm>
          <a:prstGeom prst="rect">
            <a:avLst/>
          </a:prstGeom>
          <a:noFill/>
          <a:effectLst>
            <a:outerShdw blurRad="50800" dist="38100" dir="2700000" algn="tl" rotWithShape="0">
              <a:prstClr val="black">
                <a:alpha val="40000"/>
              </a:prstClr>
            </a:outerShdw>
          </a:effectLst>
        </p:spPr>
      </p:pic>
      <p:pic>
        <p:nvPicPr>
          <p:cNvPr id="64" name="Picture 29" descr="Italy.bmp"/>
          <p:cNvPicPr>
            <a:picLocks noChangeAspect="1"/>
          </p:cNvPicPr>
          <p:nvPr/>
        </p:nvPicPr>
        <p:blipFill>
          <a:blip r:embed="rId6" cstate="print"/>
          <a:srcRect l="2268" t="3125" r="2026" b="3125"/>
          <a:stretch>
            <a:fillRect/>
          </a:stretch>
        </p:blipFill>
        <p:spPr bwMode="auto">
          <a:xfrm>
            <a:off x="2805018" y="4174331"/>
            <a:ext cx="471582" cy="28712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65" name="Picture 2" descr="C:\Users\jablonje\AppData\Local\Microsoft\Windows\Temporary Internet Files\Content.Outlook\UEM7TCFK\italia-oggi (2).png"/>
          <p:cNvPicPr>
            <a:picLocks noChangeAspect="1" noChangeArrowheads="1"/>
          </p:cNvPicPr>
          <p:nvPr/>
        </p:nvPicPr>
        <p:blipFill>
          <a:blip r:embed="rId5" cstate="print"/>
          <a:srcRect/>
          <a:stretch>
            <a:fillRect/>
          </a:stretch>
        </p:blipFill>
        <p:spPr bwMode="auto">
          <a:xfrm>
            <a:off x="762000" y="42505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84994" name="Picture 2" descr="http://www.terninrete.it/headlines_articoli/HL_PRD_159444/immagini/italia-oggi.jpg"/>
          <p:cNvPicPr>
            <a:picLocks noChangeAspect="1" noChangeArrowheads="1"/>
          </p:cNvPicPr>
          <p:nvPr/>
        </p:nvPicPr>
        <p:blipFill>
          <a:blip r:embed="rId7" cstate="print"/>
          <a:srcRect t="17826" b="28697"/>
          <a:stretch>
            <a:fillRect/>
          </a:stretch>
        </p:blipFill>
        <p:spPr bwMode="auto">
          <a:xfrm>
            <a:off x="6248400" y="135731"/>
            <a:ext cx="1143000" cy="457200"/>
          </a:xfrm>
          <a:prstGeom prst="rect">
            <a:avLst/>
          </a:prstGeom>
          <a:noFill/>
        </p:spPr>
      </p:pic>
      <p:sp>
        <p:nvSpPr>
          <p:cNvPr id="54" name="Rectangle 53"/>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Italian</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15" name="Group 59"/>
          <p:cNvGrpSpPr/>
          <p:nvPr/>
        </p:nvGrpSpPr>
        <p:grpSpPr>
          <a:xfrm>
            <a:off x="3581400" y="1354931"/>
            <a:ext cx="2590800" cy="3657600"/>
            <a:chOff x="831440" y="1278731"/>
            <a:chExt cx="2705715" cy="3657600"/>
          </a:xfrm>
        </p:grpSpPr>
        <p:sp>
          <p:nvSpPr>
            <p:cNvPr id="66" name="Rectangle 65"/>
            <p:cNvSpPr/>
            <p:nvPr/>
          </p:nvSpPr>
          <p:spPr>
            <a:xfrm>
              <a:off x="990600" y="1583531"/>
              <a:ext cx="2466975"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90600" y="1278731"/>
              <a:ext cx="2466975"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31440" y="1278732"/>
              <a:ext cx="2705715" cy="276976"/>
            </a:xfrm>
            <a:prstGeom prst="rect">
              <a:avLst/>
            </a:prstGeom>
            <a:noFill/>
          </p:spPr>
          <p:txBody>
            <a:bodyPr wrap="square" lIns="91416" tIns="45708" rIns="91416" bIns="45708">
              <a:spAutoFit/>
            </a:bodyPr>
            <a:lstStyle/>
            <a:p>
              <a:pPr algn="ctr"/>
              <a:r>
                <a:rPr lang="en-US" sz="1200" dirty="0" smtClean="0">
                  <a:ln w="254000">
                    <a:noFill/>
                    <a:prstDash val="solid"/>
                  </a:ln>
                  <a:solidFill>
                    <a:schemeClr val="bg1"/>
                  </a:solidFill>
                  <a:effectLst/>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70" name="Rectangle 69"/>
          <p:cNvSpPr/>
          <p:nvPr/>
        </p:nvSpPr>
        <p:spPr>
          <a:xfrm>
            <a:off x="3733801" y="4228469"/>
            <a:ext cx="2133599" cy="707862"/>
          </a:xfrm>
          <a:prstGeom prst="rect">
            <a:avLst/>
          </a:prstGeom>
          <a:noFill/>
        </p:spPr>
        <p:txBody>
          <a:bodyPr wrap="square" lIns="91416" tIns="45708" rIns="91416" bIns="45708">
            <a:spAutoFit/>
          </a:bodyPr>
          <a:lstStyle/>
          <a:p>
            <a:pPr algn="ct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App Italia </a:t>
            </a:r>
            <a:r>
              <a:rPr lang="en-US" sz="1000" dirty="0" err="1" smtClean="0">
                <a:ln w="254000">
                  <a:noFill/>
                  <a:prstDash val="solid"/>
                </a:ln>
                <a:solidFill>
                  <a:schemeClr val="tx1">
                    <a:lumMod val="85000"/>
                    <a:lumOff val="15000"/>
                  </a:schemeClr>
                </a:solidFill>
                <a:effectLst/>
                <a:latin typeface="Futura Md" pitchFamily="34" charset="0"/>
                <a:cs typeface="Aharoni" pitchFamily="2" charset="-79"/>
              </a:rPr>
              <a:t>Oggi</a:t>
            </a: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 offers its premium full content to users with active Italia </a:t>
            </a:r>
            <a:r>
              <a:rPr lang="en-US" sz="1000" dirty="0" err="1" smtClean="0">
                <a:ln w="254000">
                  <a:noFill/>
                  <a:prstDash val="solid"/>
                </a:ln>
                <a:solidFill>
                  <a:schemeClr val="tx1">
                    <a:lumMod val="85000"/>
                    <a:lumOff val="15000"/>
                  </a:schemeClr>
                </a:solidFill>
                <a:effectLst/>
                <a:latin typeface="Futura Md" pitchFamily="34" charset="0"/>
                <a:cs typeface="Aharoni" pitchFamily="2" charset="-79"/>
              </a:rPr>
              <a:t>Oggie</a:t>
            </a: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 subscriptions and free contents to all users.</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53" name="Rectangle 52"/>
          <p:cNvSpPr/>
          <p:nvPr/>
        </p:nvSpPr>
        <p:spPr>
          <a:xfrm>
            <a:off x="3804460" y="1812131"/>
            <a:ext cx="995796" cy="3048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CATEGORY</a:t>
            </a:r>
            <a:endParaRPr lang="en-US" sz="1200" b="1" dirty="0">
              <a:solidFill>
                <a:schemeClr val="tx1"/>
              </a:solidFill>
              <a:latin typeface="Futura Md" pitchFamily="34" charset="0"/>
            </a:endParaRPr>
          </a:p>
        </p:txBody>
      </p:sp>
      <p:sp>
        <p:nvSpPr>
          <p:cNvPr id="56" name="Rectangle 55"/>
          <p:cNvSpPr/>
          <p:nvPr/>
        </p:nvSpPr>
        <p:spPr>
          <a:xfrm>
            <a:off x="4874830" y="1812131"/>
            <a:ext cx="1144970" cy="3048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CONTENT</a:t>
            </a:r>
            <a:endParaRPr lang="en-US" sz="1200" b="1" dirty="0">
              <a:solidFill>
                <a:schemeClr val="tx1"/>
              </a:solidFill>
              <a:latin typeface="Futura Md" pitchFamily="34" charset="0"/>
            </a:endParaRPr>
          </a:p>
        </p:txBody>
      </p:sp>
      <p:sp>
        <p:nvSpPr>
          <p:cNvPr id="59" name="Rectangle 58"/>
          <p:cNvSpPr/>
          <p:nvPr/>
        </p:nvSpPr>
        <p:spPr>
          <a:xfrm>
            <a:off x="4876800" y="2849597"/>
            <a:ext cx="1143000" cy="5627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30-40 page </a:t>
            </a:r>
          </a:p>
          <a:p>
            <a:pPr algn="ctr"/>
            <a:r>
              <a:rPr lang="en-US" sz="900" dirty="0" smtClean="0">
                <a:solidFill>
                  <a:schemeClr val="tx1"/>
                </a:solidFill>
                <a:latin typeface="Futura Md" pitchFamily="34" charset="0"/>
              </a:rPr>
              <a:t>PDF Package</a:t>
            </a:r>
          </a:p>
          <a:p>
            <a:pPr algn="ctr"/>
            <a:r>
              <a:rPr lang="en-US" sz="800" dirty="0" smtClean="0">
                <a:solidFill>
                  <a:schemeClr val="tx1"/>
                </a:solidFill>
                <a:latin typeface="Futura Md" pitchFamily="34" charset="0"/>
              </a:rPr>
              <a:t>(Tuesday – Saturday)</a:t>
            </a:r>
            <a:endParaRPr lang="en-US" sz="800" dirty="0">
              <a:solidFill>
                <a:schemeClr val="tx1"/>
              </a:solidFill>
              <a:latin typeface="Futura Md" pitchFamily="34" charset="0"/>
            </a:endParaRPr>
          </a:p>
        </p:txBody>
      </p:sp>
      <p:sp>
        <p:nvSpPr>
          <p:cNvPr id="61" name="Rectangle 60"/>
          <p:cNvSpPr/>
          <p:nvPr/>
        </p:nvSpPr>
        <p:spPr>
          <a:xfrm>
            <a:off x="3806518" y="2208496"/>
            <a:ext cx="994082" cy="5627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Class News </a:t>
            </a:r>
            <a:r>
              <a:rPr lang="en-US" sz="800" dirty="0" smtClean="0">
                <a:solidFill>
                  <a:schemeClr val="tx1"/>
                </a:solidFill>
                <a:latin typeface="Futura Md" pitchFamily="34" charset="0"/>
              </a:rPr>
              <a:t>(Free)</a:t>
            </a:r>
            <a:endParaRPr lang="en-US" sz="800" dirty="0">
              <a:solidFill>
                <a:schemeClr val="tx1"/>
              </a:solidFill>
              <a:latin typeface="Futura Md" pitchFamily="34" charset="0"/>
            </a:endParaRPr>
          </a:p>
        </p:txBody>
      </p:sp>
      <p:sp>
        <p:nvSpPr>
          <p:cNvPr id="62" name="Rectangle 61"/>
          <p:cNvSpPr/>
          <p:nvPr/>
        </p:nvSpPr>
        <p:spPr>
          <a:xfrm>
            <a:off x="3806518" y="2849597"/>
            <a:ext cx="994082" cy="5627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Italia </a:t>
            </a:r>
            <a:r>
              <a:rPr lang="en-US" sz="1200" dirty="0" err="1" smtClean="0">
                <a:solidFill>
                  <a:schemeClr val="tx1"/>
                </a:solidFill>
                <a:latin typeface="Futura Md" pitchFamily="34" charset="0"/>
              </a:rPr>
              <a:t>Oggi</a:t>
            </a:r>
            <a:endParaRPr lang="en-US" sz="1200" dirty="0" smtClean="0">
              <a:solidFill>
                <a:schemeClr val="tx1"/>
              </a:solidFill>
              <a:latin typeface="Futura Md" pitchFamily="34" charset="0"/>
            </a:endParaRPr>
          </a:p>
          <a:p>
            <a:r>
              <a:rPr lang="en-US" sz="800" dirty="0" smtClean="0">
                <a:solidFill>
                  <a:schemeClr val="tx1"/>
                </a:solidFill>
                <a:latin typeface="Futura Md" pitchFamily="34" charset="0"/>
              </a:rPr>
              <a:t>(Premium)</a:t>
            </a:r>
            <a:endParaRPr lang="en-US" sz="300" dirty="0">
              <a:solidFill>
                <a:schemeClr val="tx1"/>
              </a:solidFill>
              <a:latin typeface="Futura Md" pitchFamily="34" charset="0"/>
            </a:endParaRPr>
          </a:p>
        </p:txBody>
      </p:sp>
      <p:sp>
        <p:nvSpPr>
          <p:cNvPr id="63" name="Rectangle 62"/>
          <p:cNvSpPr/>
          <p:nvPr/>
        </p:nvSpPr>
        <p:spPr>
          <a:xfrm>
            <a:off x="3810205" y="3488528"/>
            <a:ext cx="994082" cy="5627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Italia </a:t>
            </a:r>
            <a:r>
              <a:rPr lang="en-US" sz="1200" dirty="0" err="1" smtClean="0">
                <a:solidFill>
                  <a:schemeClr val="tx1"/>
                </a:solidFill>
                <a:latin typeface="Futura Md" pitchFamily="34" charset="0"/>
              </a:rPr>
              <a:t>Oggi</a:t>
            </a:r>
            <a:r>
              <a:rPr lang="en-US" sz="1200" dirty="0" smtClean="0">
                <a:solidFill>
                  <a:schemeClr val="tx1"/>
                </a:solidFill>
                <a:latin typeface="Futura Md" pitchFamily="34" charset="0"/>
              </a:rPr>
              <a:t> </a:t>
            </a:r>
            <a:r>
              <a:rPr lang="en-US" sz="1200" dirty="0" err="1" smtClean="0">
                <a:solidFill>
                  <a:schemeClr val="tx1"/>
                </a:solidFill>
                <a:latin typeface="Futura Md" pitchFamily="34" charset="0"/>
              </a:rPr>
              <a:t>Sette</a:t>
            </a:r>
            <a:endParaRPr lang="en-US" sz="1200" dirty="0" smtClean="0">
              <a:solidFill>
                <a:schemeClr val="tx1"/>
              </a:solidFill>
              <a:latin typeface="Futura Md" pitchFamily="34" charset="0"/>
            </a:endParaRPr>
          </a:p>
          <a:p>
            <a:r>
              <a:rPr lang="en-US" sz="800" dirty="0" smtClean="0">
                <a:solidFill>
                  <a:schemeClr val="tx1"/>
                </a:solidFill>
                <a:latin typeface="Futura Md" pitchFamily="34" charset="0"/>
              </a:rPr>
              <a:t>(Premium)</a:t>
            </a:r>
            <a:endParaRPr lang="en-US" sz="300" dirty="0">
              <a:solidFill>
                <a:schemeClr val="tx1"/>
              </a:solidFill>
              <a:latin typeface="Futura Md" pitchFamily="34" charset="0"/>
            </a:endParaRPr>
          </a:p>
        </p:txBody>
      </p:sp>
      <p:sp>
        <p:nvSpPr>
          <p:cNvPr id="71" name="Rectangle 70"/>
          <p:cNvSpPr/>
          <p:nvPr/>
        </p:nvSpPr>
        <p:spPr>
          <a:xfrm>
            <a:off x="4873112" y="2208496"/>
            <a:ext cx="1143000" cy="5627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900" dirty="0" smtClean="0">
                <a:solidFill>
                  <a:prstClr val="black"/>
                </a:solidFill>
                <a:latin typeface="Futura Md" pitchFamily="34" charset="0"/>
              </a:rPr>
              <a:t>Free 4 page PDF</a:t>
            </a:r>
          </a:p>
          <a:p>
            <a:pPr lvl="0" algn="ctr"/>
            <a:r>
              <a:rPr lang="en-US" sz="800" dirty="0" smtClean="0">
                <a:solidFill>
                  <a:prstClr val="black"/>
                </a:solidFill>
                <a:latin typeface="Futura Md" pitchFamily="34" charset="0"/>
              </a:rPr>
              <a:t>(Monday – Friday)</a:t>
            </a:r>
            <a:endParaRPr lang="en-US" sz="800" dirty="0">
              <a:solidFill>
                <a:prstClr val="black"/>
              </a:solidFill>
              <a:latin typeface="Futura Md" pitchFamily="34" charset="0"/>
            </a:endParaRPr>
          </a:p>
        </p:txBody>
      </p:sp>
      <p:sp>
        <p:nvSpPr>
          <p:cNvPr id="72" name="Rectangle 71"/>
          <p:cNvSpPr/>
          <p:nvPr/>
        </p:nvSpPr>
        <p:spPr>
          <a:xfrm>
            <a:off x="4876800" y="3488530"/>
            <a:ext cx="1143000" cy="5627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900" dirty="0" smtClean="0">
                <a:solidFill>
                  <a:schemeClr val="tx1"/>
                </a:solidFill>
                <a:latin typeface="Futura Md" pitchFamily="34" charset="0"/>
              </a:rPr>
              <a:t>30-40 page </a:t>
            </a:r>
          </a:p>
          <a:p>
            <a:pPr algn="ctr">
              <a:defRPr/>
            </a:pPr>
            <a:r>
              <a:rPr lang="en-US" sz="900" dirty="0" smtClean="0">
                <a:solidFill>
                  <a:schemeClr val="tx1"/>
                </a:solidFill>
                <a:latin typeface="Futura Md" pitchFamily="34" charset="0"/>
              </a:rPr>
              <a:t>PDF Package</a:t>
            </a:r>
          </a:p>
          <a:p>
            <a:pPr algn="ctr">
              <a:defRPr/>
            </a:pPr>
            <a:r>
              <a:rPr lang="en-US" sz="800" dirty="0" smtClean="0">
                <a:solidFill>
                  <a:schemeClr val="tx1"/>
                </a:solidFill>
                <a:latin typeface="Futura Md" pitchFamily="34" charset="0"/>
              </a:rPr>
              <a:t>(Monday)</a:t>
            </a:r>
          </a:p>
        </p:txBody>
      </p:sp>
      <p:grpSp>
        <p:nvGrpSpPr>
          <p:cNvPr id="16" name="Group 56"/>
          <p:cNvGrpSpPr/>
          <p:nvPr/>
        </p:nvGrpSpPr>
        <p:grpSpPr>
          <a:xfrm>
            <a:off x="6132762" y="1484550"/>
            <a:ext cx="2420122" cy="3212128"/>
            <a:chOff x="6036029" y="1484550"/>
            <a:chExt cx="2589851" cy="3437402"/>
          </a:xfrm>
        </p:grpSpPr>
        <p:pic>
          <p:nvPicPr>
            <p:cNvPr id="4099" name="Picture 3"/>
            <p:cNvPicPr>
              <a:picLocks noChangeAspect="1" noChangeArrowheads="1"/>
            </p:cNvPicPr>
            <p:nvPr/>
          </p:nvPicPr>
          <p:blipFill>
            <a:blip r:embed="rId8" cstate="print"/>
            <a:srcRect l="6035" t="3977" r="7373" b="3227"/>
            <a:stretch>
              <a:fillRect/>
            </a:stretch>
          </p:blipFill>
          <p:spPr bwMode="auto">
            <a:xfrm rot="792862">
              <a:off x="6427624" y="1484550"/>
              <a:ext cx="1898897" cy="2685309"/>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sp>
          <p:nvSpPr>
            <p:cNvPr id="51" name="Rectangle 50"/>
            <p:cNvSpPr/>
            <p:nvPr/>
          </p:nvSpPr>
          <p:spPr>
            <a:xfrm rot="20693448">
              <a:off x="6422119" y="2431850"/>
              <a:ext cx="2203761" cy="428144"/>
            </a:xfrm>
            <a:prstGeom prst="rect">
              <a:avLst/>
            </a:prstGeom>
            <a:noFill/>
          </p:spPr>
          <p:txBody>
            <a:bodyPr wrap="square" lIns="91416" tIns="45708" rIns="91416" bIns="45708">
              <a:spAutoFit/>
            </a:bodyPr>
            <a:lstStyle/>
            <a:p>
              <a:pPr algn="ctr"/>
              <a:r>
                <a:rPr lang="en-US" sz="2000" b="1" dirty="0" smtClean="0">
                  <a:ln w="254000">
                    <a:noFill/>
                    <a:prstDash val="solid"/>
                  </a:ln>
                  <a:solidFill>
                    <a:schemeClr val="tx1">
                      <a:lumMod val="85000"/>
                      <a:lumOff val="15000"/>
                      <a:alpha val="49000"/>
                    </a:schemeClr>
                  </a:solidFill>
                  <a:effectLst/>
                  <a:latin typeface="Futura Hv" pitchFamily="34" charset="0"/>
                  <a:cs typeface="Aharoni" pitchFamily="2" charset="-79"/>
                </a:rPr>
                <a:t>PLACEHOLDER</a:t>
              </a:r>
              <a:endParaRPr lang="en-US" b="1" dirty="0" smtClean="0">
                <a:ln w="254000">
                  <a:noFill/>
                  <a:prstDash val="solid"/>
                </a:ln>
                <a:solidFill>
                  <a:schemeClr val="tx1">
                    <a:lumMod val="85000"/>
                    <a:lumOff val="15000"/>
                    <a:alpha val="49000"/>
                  </a:schemeClr>
                </a:solidFill>
                <a:effectLst/>
                <a:latin typeface="Futura Hv" pitchFamily="34" charset="0"/>
                <a:cs typeface="Aharoni" pitchFamily="2" charset="-79"/>
              </a:endParaRPr>
            </a:p>
          </p:txBody>
        </p:sp>
        <p:pic>
          <p:nvPicPr>
            <p:cNvPr id="4098" name="Picture 2"/>
            <p:cNvPicPr>
              <a:picLocks noChangeAspect="1" noChangeArrowheads="1"/>
            </p:cNvPicPr>
            <p:nvPr/>
          </p:nvPicPr>
          <p:blipFill>
            <a:blip r:embed="rId9" cstate="print"/>
            <a:srcRect l="4468" t="3962" r="6168" b="2931"/>
            <a:stretch>
              <a:fillRect/>
            </a:stretch>
          </p:blipFill>
          <p:spPr bwMode="auto">
            <a:xfrm rot="20895965">
              <a:off x="6036029" y="2217462"/>
              <a:ext cx="1918077" cy="270449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sp>
          <p:nvSpPr>
            <p:cNvPr id="49" name="Rectangle 48"/>
            <p:cNvSpPr/>
            <p:nvPr/>
          </p:nvSpPr>
          <p:spPr>
            <a:xfrm rot="18641222">
              <a:off x="6005729" y="3439829"/>
              <a:ext cx="2063223" cy="428144"/>
            </a:xfrm>
            <a:prstGeom prst="rect">
              <a:avLst/>
            </a:prstGeom>
            <a:noFill/>
          </p:spPr>
          <p:txBody>
            <a:bodyPr wrap="square" lIns="91416" tIns="45708" rIns="91416" bIns="45708">
              <a:spAutoFit/>
            </a:bodyPr>
            <a:lstStyle/>
            <a:p>
              <a:pPr algn="ctr"/>
              <a:r>
                <a:rPr lang="en-US" sz="2000" b="1" dirty="0" smtClean="0">
                  <a:ln w="254000">
                    <a:noFill/>
                    <a:prstDash val="solid"/>
                  </a:ln>
                  <a:solidFill>
                    <a:schemeClr val="tx1">
                      <a:lumMod val="85000"/>
                      <a:lumOff val="15000"/>
                      <a:alpha val="49000"/>
                    </a:schemeClr>
                  </a:solidFill>
                  <a:effectLst/>
                  <a:latin typeface="Futura Hv" pitchFamily="34" charset="0"/>
                  <a:cs typeface="Aharoni" pitchFamily="2" charset="-79"/>
                </a:rPr>
                <a:t>PLACEHOLDER</a:t>
              </a:r>
              <a:endParaRPr lang="en-US" b="1" dirty="0" smtClean="0">
                <a:ln w="254000">
                  <a:noFill/>
                  <a:prstDash val="solid"/>
                </a:ln>
                <a:solidFill>
                  <a:schemeClr val="tx1">
                    <a:lumMod val="85000"/>
                    <a:lumOff val="15000"/>
                    <a:alpha val="49000"/>
                  </a:schemeClr>
                </a:solidFill>
                <a:effectLst/>
                <a:latin typeface="Futura Hv" pitchFamily="34" charset="0"/>
                <a:cs typeface="Aharoni" pitchFamily="2" charset="-79"/>
              </a:endParaRPr>
            </a:p>
          </p:txBody>
        </p:sp>
      </p:grpSp>
      <p:sp>
        <p:nvSpPr>
          <p:cNvPr id="69" name="Rectangle 68"/>
          <p:cNvSpPr/>
          <p:nvPr/>
        </p:nvSpPr>
        <p:spPr>
          <a:xfrm>
            <a:off x="685800" y="4555331"/>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9"/>
          <p:cNvGrpSpPr/>
          <p:nvPr/>
        </p:nvGrpSpPr>
        <p:grpSpPr>
          <a:xfrm>
            <a:off x="3733800" y="1354931"/>
            <a:ext cx="2514600" cy="3657600"/>
            <a:chOff x="990600" y="1278731"/>
            <a:chExt cx="2392218" cy="3657600"/>
          </a:xfrm>
        </p:grpSpPr>
        <p:sp>
          <p:nvSpPr>
            <p:cNvPr id="57" name="Rectangle 56"/>
            <p:cNvSpPr/>
            <p:nvPr/>
          </p:nvSpPr>
          <p:spPr>
            <a:xfrm>
              <a:off x="990600" y="1583531"/>
              <a:ext cx="21336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90600" y="1278731"/>
              <a:ext cx="2392218"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STRUCTURE</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1964531"/>
              <a:ext cx="3048000" cy="430863"/>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Keep close to vital financial news and market analysis – simply connect to el </a:t>
              </a:r>
              <a:r>
                <a:rPr lang="en-US" sz="1100" dirty="0" err="1" smtClean="0">
                  <a:ln w="254000">
                    <a:noFill/>
                    <a:prstDash val="solid"/>
                  </a:ln>
                  <a:solidFill>
                    <a:schemeClr val="tx1">
                      <a:lumMod val="85000"/>
                      <a:lumOff val="15000"/>
                    </a:schemeClr>
                  </a:solidFill>
                  <a:effectLst/>
                  <a:latin typeface="Futura Md" pitchFamily="34" charset="0"/>
                  <a:cs typeface="Aharoni" pitchFamily="2" charset="-79"/>
                </a:rPr>
                <a:t>Economista</a:t>
              </a:r>
              <a:r>
                <a:rPr lang="en-US" sz="1100" dirty="0" smtClean="0">
                  <a:ln w="254000">
                    <a:noFill/>
                    <a:prstDash val="solid"/>
                  </a:ln>
                  <a:solidFill>
                    <a:schemeClr val="tx1">
                      <a:lumMod val="85000"/>
                      <a:lumOff val="15000"/>
                    </a:schemeClr>
                  </a:solidFill>
                  <a:effectLst/>
                  <a:latin typeface="Futura Md" pitchFamily="34" charset="0"/>
                  <a:cs typeface="Aharoni" pitchFamily="2" charset="-79"/>
                </a:rPr>
                <a:t> and print.</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505200" cy="1081445"/>
            <a:chOff x="2590800" y="1583531"/>
            <a:chExt cx="6400800" cy="1081445"/>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1895559"/>
              <a:ext cx="6400800" cy="769417"/>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el </a:t>
              </a:r>
              <a:r>
                <a:rPr lang="en-US" sz="1100" dirty="0" err="1" smtClean="0">
                  <a:ln w="254000">
                    <a:noFill/>
                    <a:prstDash val="solid"/>
                  </a:ln>
                  <a:solidFill>
                    <a:schemeClr val="tx1">
                      <a:lumMod val="85000"/>
                      <a:lumOff val="15000"/>
                    </a:schemeClr>
                  </a:solidFill>
                  <a:effectLst/>
                  <a:latin typeface="Futura Md" pitchFamily="34" charset="0"/>
                  <a:cs typeface="Aharoni" pitchFamily="2" charset="-79"/>
                </a:rPr>
                <a:t>Economista</a:t>
              </a:r>
              <a:r>
                <a:rPr lang="en-US" sz="1100" dirty="0" smtClean="0">
                  <a:ln w="254000">
                    <a:noFill/>
                    <a:prstDash val="solid"/>
                  </a:ln>
                  <a:solidFill>
                    <a:schemeClr val="tx1">
                      <a:lumMod val="85000"/>
                      <a:lumOff val="15000"/>
                    </a:schemeClr>
                  </a:solidFill>
                  <a:effectLst/>
                  <a:latin typeface="Futura Md" pitchFamily="34" charset="0"/>
                  <a:cs typeface="Aharoni" pitchFamily="2" charset="-79"/>
                </a:rPr>
                <a:t> provides a quick link to financial news and market analysis.  Easily print articles and information using the touchscreen, and stay up-to-date on the financial industry and other business news.</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76125"/>
            <a:ext cx="22098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400" y="3488531"/>
            <a:ext cx="1295400" cy="1524000"/>
            <a:chOff x="990600" y="3031331"/>
            <a:chExt cx="1676400" cy="1524000"/>
          </a:xfrm>
        </p:grpSpPr>
        <p:sp>
          <p:nvSpPr>
            <p:cNvPr id="105" name="Rectangle 104"/>
            <p:cNvSpPr/>
            <p:nvPr/>
          </p:nvSpPr>
          <p:spPr>
            <a:xfrm>
              <a:off x="990600" y="3318925"/>
              <a:ext cx="16002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58" name="Rectangle 57"/>
          <p:cNvSpPr/>
          <p:nvPr/>
        </p:nvSpPr>
        <p:spPr>
          <a:xfrm>
            <a:off x="5264" y="-91595"/>
            <a:ext cx="5155530" cy="1107971"/>
          </a:xfrm>
          <a:prstGeom prst="rect">
            <a:avLst/>
          </a:prstGeom>
          <a:noFill/>
        </p:spPr>
        <p:txBody>
          <a:bodyPr wrap="none" lIns="91416" tIns="45708" rIns="91416" bIns="45708">
            <a:spAutoFit/>
          </a:bodyPr>
          <a:lstStyle/>
          <a:p>
            <a:r>
              <a:rPr lang="en-US" sz="6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el </a:t>
            </a:r>
            <a:r>
              <a:rPr lang="en-US" sz="6600" b="1"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Economista</a:t>
            </a:r>
            <a:endParaRPr lang="en-US" sz="6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60" name="Picture 6" descr="http://crm.snoop.com.ar/wp/wp-content/uploads/2008/12/el20economista.jpg"/>
          <p:cNvPicPr>
            <a:picLocks noChangeAspect="1" noChangeArrowheads="1"/>
          </p:cNvPicPr>
          <p:nvPr/>
        </p:nvPicPr>
        <p:blipFill>
          <a:blip r:embed="rId5" cstate="print"/>
          <a:srcRect/>
          <a:stretch>
            <a:fillRect/>
          </a:stretch>
        </p:blipFill>
        <p:spPr bwMode="auto">
          <a:xfrm>
            <a:off x="6781800" y="135731"/>
            <a:ext cx="533400" cy="533400"/>
          </a:xfrm>
          <a:prstGeom prst="rect">
            <a:avLst/>
          </a:prstGeom>
          <a:noFill/>
        </p:spPr>
      </p:pic>
      <p:pic>
        <p:nvPicPr>
          <p:cNvPr id="65" name="Picture 64" descr="sp-lgflag.gif"/>
          <p:cNvPicPr>
            <a:picLocks noChangeAspect="1"/>
          </p:cNvPicPr>
          <p:nvPr/>
        </p:nvPicPr>
        <p:blipFill>
          <a:blip r:embed="rId6" cstate="print"/>
          <a:srcRect/>
          <a:stretch>
            <a:fillRect/>
          </a:stretch>
        </p:blipFill>
        <p:spPr bwMode="auto">
          <a:xfrm>
            <a:off x="2819400" y="4199944"/>
            <a:ext cx="459921" cy="2791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66" name="Picture 2"/>
          <p:cNvPicPr>
            <a:picLocks noChangeAspect="1" noChangeArrowheads="1"/>
          </p:cNvPicPr>
          <p:nvPr/>
        </p:nvPicPr>
        <p:blipFill>
          <a:blip r:embed="rId7" cstate="print"/>
          <a:srcRect l="25191" t="6494" r="25855" b="14729"/>
          <a:stretch>
            <a:fillRect/>
          </a:stretch>
        </p:blipFill>
        <p:spPr bwMode="auto">
          <a:xfrm>
            <a:off x="762000" y="4250531"/>
            <a:ext cx="304800" cy="307144"/>
          </a:xfrm>
          <a:prstGeom prst="rect">
            <a:avLst/>
          </a:prstGeom>
          <a:noFill/>
          <a:ln w="12700" algn="ctr">
            <a:solidFill>
              <a:schemeClr val="tx1"/>
            </a:solidFill>
            <a:miter lim="800000"/>
            <a:headEnd/>
            <a:tailEnd/>
          </a:ln>
          <a:effectLst>
            <a:outerShdw blurRad="50800" dist="38100" dir="2700000" algn="tl" rotWithShape="0">
              <a:prstClr val="black">
                <a:alpha val="40000"/>
              </a:prstClr>
            </a:outerShdw>
          </a:effectLst>
        </p:spPr>
      </p:pic>
      <p:sp>
        <p:nvSpPr>
          <p:cNvPr id="52" name="Rectangle 51"/>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Spanish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61" name="Rectangle 60"/>
          <p:cNvSpPr/>
          <p:nvPr/>
        </p:nvSpPr>
        <p:spPr>
          <a:xfrm>
            <a:off x="3962400" y="2269331"/>
            <a:ext cx="1752600" cy="2209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smtClean="0">
                <a:ln w="254000">
                  <a:noFill/>
                  <a:prstDash val="solid"/>
                </a:ln>
                <a:solidFill>
                  <a:prstClr val="black">
                    <a:lumMod val="85000"/>
                    <a:lumOff val="15000"/>
                  </a:prstClr>
                </a:solidFill>
                <a:latin typeface="Futura Md" pitchFamily="34" charset="0"/>
                <a:cs typeface="Aharoni" pitchFamily="2" charset="-79"/>
              </a:rPr>
              <a:t>App el </a:t>
            </a:r>
            <a:r>
              <a:rPr lang="en-US" sz="1100" dirty="0" err="1" smtClean="0">
                <a:ln w="254000">
                  <a:noFill/>
                  <a:prstDash val="solid"/>
                </a:ln>
                <a:solidFill>
                  <a:prstClr val="black">
                    <a:lumMod val="85000"/>
                    <a:lumOff val="15000"/>
                  </a:prstClr>
                </a:solidFill>
                <a:latin typeface="Futura Md" pitchFamily="34" charset="0"/>
                <a:cs typeface="Aharoni" pitchFamily="2" charset="-79"/>
              </a:rPr>
              <a:t>Economista</a:t>
            </a:r>
            <a:r>
              <a:rPr lang="en-US" sz="1100" dirty="0" smtClean="0">
                <a:ln w="254000">
                  <a:noFill/>
                  <a:prstDash val="solid"/>
                </a:ln>
                <a:solidFill>
                  <a:prstClr val="black">
                    <a:lumMod val="85000"/>
                    <a:lumOff val="15000"/>
                  </a:prstClr>
                </a:solidFill>
                <a:latin typeface="Futura Md" pitchFamily="34" charset="0"/>
                <a:cs typeface="Aharoni" pitchFamily="2" charset="-79"/>
              </a:rPr>
              <a:t> offers its premium full content to users with active el </a:t>
            </a:r>
            <a:r>
              <a:rPr lang="en-US" sz="1100" dirty="0" err="1" smtClean="0">
                <a:ln w="254000">
                  <a:noFill/>
                  <a:prstDash val="solid"/>
                </a:ln>
                <a:solidFill>
                  <a:prstClr val="black">
                    <a:lumMod val="85000"/>
                    <a:lumOff val="15000"/>
                  </a:prstClr>
                </a:solidFill>
                <a:latin typeface="Futura Md" pitchFamily="34" charset="0"/>
                <a:cs typeface="Aharoni" pitchFamily="2" charset="-79"/>
              </a:rPr>
              <a:t>Economista</a:t>
            </a:r>
            <a:r>
              <a:rPr lang="en-US" sz="1100" dirty="0" smtClean="0">
                <a:ln w="254000">
                  <a:noFill/>
                  <a:prstDash val="solid"/>
                </a:ln>
                <a:solidFill>
                  <a:prstClr val="black">
                    <a:lumMod val="85000"/>
                    <a:lumOff val="15000"/>
                  </a:prstClr>
                </a:solidFill>
                <a:latin typeface="Futura Md" pitchFamily="34" charset="0"/>
                <a:cs typeface="Aharoni" pitchFamily="2" charset="-79"/>
              </a:rPr>
              <a:t> subscriptions.  The premium content is delivered in PDF format to the HP server and is refreshed real time.  All contents are pre-formatted by el </a:t>
            </a:r>
            <a:r>
              <a:rPr lang="en-US" sz="1100" dirty="0" err="1" smtClean="0">
                <a:ln w="254000">
                  <a:noFill/>
                  <a:prstDash val="solid"/>
                </a:ln>
                <a:solidFill>
                  <a:prstClr val="black">
                    <a:lumMod val="85000"/>
                    <a:lumOff val="15000"/>
                  </a:prstClr>
                </a:solidFill>
                <a:latin typeface="Futura Md" pitchFamily="34" charset="0"/>
                <a:cs typeface="Aharoni" pitchFamily="2" charset="-79"/>
              </a:rPr>
              <a:t>Economista</a:t>
            </a:r>
            <a:r>
              <a:rPr lang="en-US" sz="1100" dirty="0" smtClean="0">
                <a:ln w="254000">
                  <a:noFill/>
                  <a:prstDash val="solid"/>
                </a:ln>
                <a:solidFill>
                  <a:prstClr val="black">
                    <a:lumMod val="85000"/>
                    <a:lumOff val="15000"/>
                  </a:prstClr>
                </a:solidFill>
                <a:latin typeface="Futura Md" pitchFamily="34" charset="0"/>
                <a:cs typeface="Aharoni" pitchFamily="2" charset="-79"/>
              </a:rPr>
              <a:t>.</a:t>
            </a:r>
            <a:endParaRPr lang="en-US" sz="1050" dirty="0" smtClean="0">
              <a:ln w="254000">
                <a:noFill/>
                <a:prstDash val="solid"/>
              </a:ln>
              <a:solidFill>
                <a:prstClr val="black">
                  <a:lumMod val="85000"/>
                  <a:lumOff val="15000"/>
                </a:prstClr>
              </a:solidFill>
              <a:latin typeface="Futura Md" pitchFamily="34" charset="0"/>
              <a:cs typeface="Aharoni" pitchFamily="2" charset="-79"/>
            </a:endParaRPr>
          </a:p>
        </p:txBody>
      </p:sp>
      <p:grpSp>
        <p:nvGrpSpPr>
          <p:cNvPr id="16" name="Group 66"/>
          <p:cNvGrpSpPr/>
          <p:nvPr/>
        </p:nvGrpSpPr>
        <p:grpSpPr>
          <a:xfrm>
            <a:off x="6019800" y="1431131"/>
            <a:ext cx="2133600" cy="3591532"/>
            <a:chOff x="5610146" y="1296531"/>
            <a:chExt cx="2213923" cy="3726742"/>
          </a:xfrm>
        </p:grpSpPr>
        <p:pic>
          <p:nvPicPr>
            <p:cNvPr id="68" name="Picture 5"/>
            <p:cNvPicPr>
              <a:picLocks noChangeAspect="1" noChangeArrowheads="1"/>
            </p:cNvPicPr>
            <p:nvPr/>
          </p:nvPicPr>
          <p:blipFill>
            <a:blip r:embed="rId8" cstate="print"/>
            <a:srcRect l="6228" t="4262" r="9425" b="756"/>
            <a:stretch>
              <a:fillRect/>
            </a:stretch>
          </p:blipFill>
          <p:spPr bwMode="auto">
            <a:xfrm rot="738657">
              <a:off x="6090696" y="1296531"/>
              <a:ext cx="1733373" cy="257531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69" name="Picture 4"/>
            <p:cNvPicPr>
              <a:picLocks noChangeAspect="1" noChangeArrowheads="1"/>
            </p:cNvPicPr>
            <p:nvPr/>
          </p:nvPicPr>
          <p:blipFill>
            <a:blip r:embed="rId9" cstate="print"/>
            <a:srcRect l="5871" t="4209" r="10774" b="702"/>
            <a:stretch>
              <a:fillRect/>
            </a:stretch>
          </p:blipFill>
          <p:spPr bwMode="auto">
            <a:xfrm rot="227575">
              <a:off x="5867400" y="1659731"/>
              <a:ext cx="1733373" cy="259182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0" name="Picture 3"/>
            <p:cNvPicPr>
              <a:picLocks noChangeAspect="1" noChangeArrowheads="1"/>
            </p:cNvPicPr>
            <p:nvPr/>
          </p:nvPicPr>
          <p:blipFill>
            <a:blip r:embed="rId10" cstate="print"/>
            <a:srcRect l="7279" t="4337" r="9631" b="528"/>
            <a:stretch>
              <a:fillRect/>
            </a:stretch>
          </p:blipFill>
          <p:spPr bwMode="auto">
            <a:xfrm>
              <a:off x="5671059" y="2111075"/>
              <a:ext cx="1733373" cy="2575313"/>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1" name="Picture 2"/>
            <p:cNvPicPr>
              <a:picLocks noChangeAspect="1" noChangeArrowheads="1"/>
            </p:cNvPicPr>
            <p:nvPr/>
          </p:nvPicPr>
          <p:blipFill>
            <a:blip r:embed="rId11" cstate="print"/>
            <a:srcRect l="6168" t="3981" r="9024" b="792"/>
            <a:stretch>
              <a:fillRect/>
            </a:stretch>
          </p:blipFill>
          <p:spPr bwMode="auto">
            <a:xfrm rot="21032111">
              <a:off x="5610146" y="2447961"/>
              <a:ext cx="1733373" cy="257531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53" name="Rectangle 52"/>
          <p:cNvSpPr/>
          <p:nvPr/>
        </p:nvSpPr>
        <p:spPr>
          <a:xfrm>
            <a:off x="3962400" y="1964531"/>
            <a:ext cx="17526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CONTENT</a:t>
            </a:r>
            <a:endParaRPr lang="en-US" sz="1100" b="1" dirty="0">
              <a:solidFill>
                <a:schemeClr val="tx1"/>
              </a:solidFill>
              <a:latin typeface="Futura Md" pitchFamily="34" charset="0"/>
            </a:endParaRPr>
          </a:p>
        </p:txBody>
      </p:sp>
      <p:sp>
        <p:nvSpPr>
          <p:cNvPr id="54" name="Rectangle 53"/>
          <p:cNvSpPr/>
          <p:nvPr/>
        </p:nvSpPr>
        <p:spPr>
          <a:xfrm>
            <a:off x="685800" y="4555331"/>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pic>
        <p:nvPicPr>
          <p:cNvPr id="55" name="Picture 5"/>
          <p:cNvPicPr>
            <a:picLocks noChangeAspect="1" noChangeArrowheads="1"/>
          </p:cNvPicPr>
          <p:nvPr/>
        </p:nvPicPr>
        <p:blipFill>
          <a:blip r:embed="rId12" cstate="print"/>
          <a:srcRect l="5091" t="5494" r="14490" b="8832"/>
          <a:stretch>
            <a:fillRect/>
          </a:stretch>
        </p:blipFill>
        <p:spPr bwMode="auto">
          <a:xfrm>
            <a:off x="7620000" y="135731"/>
            <a:ext cx="1295400" cy="1295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036619"/>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1888331"/>
              <a:ext cx="3048000" cy="600140"/>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Take advantage of the expertise of the Financial Times – industry headlines delivered directly from your printer.</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027219"/>
            <a:ext cx="3505200" cy="1081445"/>
            <a:chOff x="2590800" y="1583531"/>
            <a:chExt cx="6400800" cy="1081445"/>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1895559"/>
              <a:ext cx="6400800" cy="769417"/>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With quick access to headlines from the Financial Times, you can stay connected to the latest news and analysis that matters most to you and your industry.  Simply use the touchscreen to print headlines in a snap.</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457812"/>
            <a:ext cx="2209800" cy="16309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170219"/>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170219"/>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139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400" y="3170219"/>
            <a:ext cx="1295400" cy="1918512"/>
            <a:chOff x="990600" y="3031331"/>
            <a:chExt cx="1676400" cy="1918512"/>
          </a:xfrm>
        </p:grpSpPr>
        <p:sp>
          <p:nvSpPr>
            <p:cNvPr id="105" name="Rectangle 104"/>
            <p:cNvSpPr/>
            <p:nvPr/>
          </p:nvSpPr>
          <p:spPr>
            <a:xfrm>
              <a:off x="990600" y="3318924"/>
              <a:ext cx="1600200" cy="16309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5" name="Group 59"/>
          <p:cNvGrpSpPr/>
          <p:nvPr/>
        </p:nvGrpSpPr>
        <p:grpSpPr>
          <a:xfrm>
            <a:off x="3733800" y="1036619"/>
            <a:ext cx="2819400" cy="276975"/>
            <a:chOff x="990600" y="1278730"/>
            <a:chExt cx="2392219" cy="264691"/>
          </a:xfrm>
        </p:grpSpPr>
        <p:sp>
          <p:nvSpPr>
            <p:cNvPr id="62" name="Rectangle 61"/>
            <p:cNvSpPr/>
            <p:nvPr/>
          </p:nvSpPr>
          <p:spPr>
            <a:xfrm>
              <a:off x="990600" y="1278731"/>
              <a:ext cx="2068945" cy="21846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78730"/>
              <a:ext cx="2392219" cy="264691"/>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58" name="Rectangle 57"/>
          <p:cNvSpPr/>
          <p:nvPr/>
        </p:nvSpPr>
        <p:spPr>
          <a:xfrm>
            <a:off x="5264" y="-91595"/>
            <a:ext cx="5715299" cy="1107971"/>
          </a:xfrm>
          <a:prstGeom prst="rect">
            <a:avLst/>
          </a:prstGeom>
          <a:noFill/>
        </p:spPr>
        <p:txBody>
          <a:bodyPr wrap="none" lIns="91416" tIns="45708" rIns="91416" bIns="45708">
            <a:spAutoFit/>
          </a:bodyPr>
          <a:lstStyle/>
          <a:p>
            <a:r>
              <a:rPr lang="en-US" sz="6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Financial Times</a:t>
            </a:r>
            <a:endParaRPr lang="en-US" sz="6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1" name="Picture 50" descr="UK Flag.jpg"/>
          <p:cNvPicPr>
            <a:picLocks noChangeAspect="1"/>
          </p:cNvPicPr>
          <p:nvPr/>
        </p:nvPicPr>
        <p:blipFill>
          <a:blip r:embed="rId5" cstate="print"/>
          <a:srcRect/>
          <a:stretch>
            <a:fillRect/>
          </a:stretch>
        </p:blipFill>
        <p:spPr bwMode="auto">
          <a:xfrm>
            <a:off x="2792090" y="4098131"/>
            <a:ext cx="484510" cy="2866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9092" name="Picture 4" descr="http://www.editorsweblog.org/financial_times_logo.jpg"/>
          <p:cNvPicPr>
            <a:picLocks noChangeAspect="1" noChangeArrowheads="1"/>
          </p:cNvPicPr>
          <p:nvPr/>
        </p:nvPicPr>
        <p:blipFill>
          <a:blip r:embed="rId6" cstate="print"/>
          <a:srcRect/>
          <a:stretch>
            <a:fillRect/>
          </a:stretch>
        </p:blipFill>
        <p:spPr bwMode="auto">
          <a:xfrm>
            <a:off x="6705600" y="135731"/>
            <a:ext cx="685800" cy="875616"/>
          </a:xfrm>
          <a:prstGeom prst="rect">
            <a:avLst/>
          </a:prstGeom>
          <a:noFill/>
        </p:spPr>
      </p:pic>
      <p:pic>
        <p:nvPicPr>
          <p:cNvPr id="53" name="Picture 4" descr="http://www.editorsweblog.org/financial_times_logo.jpg"/>
          <p:cNvPicPr>
            <a:picLocks noChangeAspect="1" noChangeArrowheads="1"/>
          </p:cNvPicPr>
          <p:nvPr/>
        </p:nvPicPr>
        <p:blipFill>
          <a:blip r:embed="rId7" cstate="print"/>
          <a:srcRect l="7089" t="3165" r="7089" b="31360"/>
          <a:stretch>
            <a:fillRect/>
          </a:stretch>
        </p:blipFill>
        <p:spPr bwMode="auto">
          <a:xfrm>
            <a:off x="7620000" y="135731"/>
            <a:ext cx="1295400" cy="1261809"/>
          </a:xfrm>
          <a:prstGeom prst="rect">
            <a:avLst/>
          </a:prstGeom>
          <a:noFill/>
          <a:effectLst>
            <a:outerShdw blurRad="50800" dist="38100" dir="2700000" algn="tl" rotWithShape="0">
              <a:prstClr val="black">
                <a:alpha val="40000"/>
              </a:prstClr>
            </a:outerShdw>
          </a:effectLst>
        </p:spPr>
      </p:pic>
      <p:sp>
        <p:nvSpPr>
          <p:cNvPr id="54" name="Rectangle 53"/>
          <p:cNvSpPr/>
          <p:nvPr/>
        </p:nvSpPr>
        <p:spPr>
          <a:xfrm rot="18641222">
            <a:off x="7329390" y="559702"/>
            <a:ext cx="1828799" cy="400085"/>
          </a:xfrm>
          <a:prstGeom prst="rect">
            <a:avLst/>
          </a:prstGeom>
          <a:noFill/>
        </p:spPr>
        <p:txBody>
          <a:bodyPr wrap="square" lIns="91416" tIns="45708" rIns="91416" bIns="45708">
            <a:spAutoFit/>
          </a:bodyPr>
          <a:lstStyle/>
          <a:p>
            <a:pPr algn="ctr"/>
            <a:r>
              <a:rPr lang="en-US" sz="2000" b="1" dirty="0" smtClean="0">
                <a:ln w="254000">
                  <a:noFill/>
                  <a:prstDash val="solid"/>
                </a:ln>
                <a:solidFill>
                  <a:schemeClr val="tx1">
                    <a:lumMod val="85000"/>
                    <a:lumOff val="15000"/>
                    <a:alpha val="49000"/>
                  </a:schemeClr>
                </a:solidFill>
                <a:effectLst/>
                <a:latin typeface="Futura Hv" pitchFamily="34" charset="0"/>
                <a:cs typeface="Aharoni" pitchFamily="2" charset="-79"/>
              </a:rPr>
              <a:t>PLACEHOLDER</a:t>
            </a:r>
            <a:endParaRPr lang="en-US" b="1" dirty="0" smtClean="0">
              <a:ln w="254000">
                <a:noFill/>
                <a:prstDash val="solid"/>
              </a:ln>
              <a:solidFill>
                <a:schemeClr val="tx1">
                  <a:lumMod val="85000"/>
                  <a:lumOff val="15000"/>
                  <a:alpha val="49000"/>
                </a:schemeClr>
              </a:solidFill>
              <a:effectLst/>
              <a:latin typeface="Futura Hv" pitchFamily="34" charset="0"/>
              <a:cs typeface="Aharoni" pitchFamily="2" charset="-79"/>
            </a:endParaRPr>
          </a:p>
        </p:txBody>
      </p:sp>
      <p:pic>
        <p:nvPicPr>
          <p:cNvPr id="56" name="Picture 4" descr="http://www.editorsweblog.org/financial_times_logo.jpg"/>
          <p:cNvPicPr>
            <a:picLocks noChangeAspect="1" noChangeArrowheads="1"/>
          </p:cNvPicPr>
          <p:nvPr/>
        </p:nvPicPr>
        <p:blipFill>
          <a:blip r:embed="rId8" cstate="print"/>
          <a:srcRect l="7089" t="3165" r="7089" b="31360"/>
          <a:stretch>
            <a:fillRect/>
          </a:stretch>
        </p:blipFill>
        <p:spPr bwMode="auto">
          <a:xfrm>
            <a:off x="762000" y="4174331"/>
            <a:ext cx="312914"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59" name="Rectangle 58"/>
          <p:cNvSpPr/>
          <p:nvPr/>
        </p:nvSpPr>
        <p:spPr>
          <a:xfrm>
            <a:off x="2362200" y="48733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57" name="Rectangle 56"/>
          <p:cNvSpPr/>
          <p:nvPr/>
        </p:nvSpPr>
        <p:spPr>
          <a:xfrm>
            <a:off x="3733800" y="1341419"/>
            <a:ext cx="2438400" cy="1447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33800" y="1493819"/>
            <a:ext cx="2438400" cy="3581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3810000" y="1431131"/>
            <a:ext cx="2288771" cy="3581401"/>
            <a:chOff x="3807229" y="1735931"/>
            <a:chExt cx="2974571" cy="3581401"/>
          </a:xfrm>
        </p:grpSpPr>
        <p:sp>
          <p:nvSpPr>
            <p:cNvPr id="64" name="Rectangle 63"/>
            <p:cNvSpPr/>
            <p:nvPr/>
          </p:nvSpPr>
          <p:spPr>
            <a:xfrm>
              <a:off x="3807229" y="1735931"/>
              <a:ext cx="2974571"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CATEGORY</a:t>
              </a:r>
              <a:endParaRPr lang="en-US" sz="1100" b="1" dirty="0">
                <a:solidFill>
                  <a:schemeClr val="tx1"/>
                </a:solidFill>
                <a:latin typeface="Futura Md" pitchFamily="34" charset="0"/>
              </a:endParaRPr>
            </a:p>
          </p:txBody>
        </p:sp>
        <p:sp>
          <p:nvSpPr>
            <p:cNvPr id="66" name="Rectangle 65"/>
            <p:cNvSpPr/>
            <p:nvPr/>
          </p:nvSpPr>
          <p:spPr>
            <a:xfrm>
              <a:off x="3810000" y="4783932"/>
              <a:ext cx="2971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CONTENT</a:t>
              </a:r>
              <a:endParaRPr lang="en-US" sz="1100" b="1" dirty="0">
                <a:solidFill>
                  <a:schemeClr val="tx1"/>
                </a:solidFill>
                <a:latin typeface="Futura Md" pitchFamily="34" charset="0"/>
              </a:endParaRPr>
            </a:p>
          </p:txBody>
        </p:sp>
        <p:sp>
          <p:nvSpPr>
            <p:cNvPr id="67" name="Rectangle 66"/>
            <p:cNvSpPr/>
            <p:nvPr/>
          </p:nvSpPr>
          <p:spPr>
            <a:xfrm>
              <a:off x="3810000" y="2040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World Main</a:t>
              </a:r>
            </a:p>
          </p:txBody>
        </p:sp>
        <p:sp>
          <p:nvSpPr>
            <p:cNvPr id="68" name="Rectangle 67"/>
            <p:cNvSpPr/>
            <p:nvPr/>
          </p:nvSpPr>
          <p:spPr>
            <a:xfrm>
              <a:off x="3810000" y="2269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Global Economy</a:t>
              </a:r>
            </a:p>
          </p:txBody>
        </p:sp>
        <p:sp>
          <p:nvSpPr>
            <p:cNvPr id="69" name="Rectangle 68"/>
            <p:cNvSpPr/>
            <p:nvPr/>
          </p:nvSpPr>
          <p:spPr>
            <a:xfrm>
              <a:off x="3810000" y="2497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Africa</a:t>
              </a:r>
            </a:p>
          </p:txBody>
        </p:sp>
        <p:sp>
          <p:nvSpPr>
            <p:cNvPr id="70" name="Rectangle 69"/>
            <p:cNvSpPr/>
            <p:nvPr/>
          </p:nvSpPr>
          <p:spPr>
            <a:xfrm>
              <a:off x="3810000" y="2726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Asia-Pacific</a:t>
              </a:r>
            </a:p>
          </p:txBody>
        </p:sp>
        <p:sp>
          <p:nvSpPr>
            <p:cNvPr id="71" name="Rectangle 70"/>
            <p:cNvSpPr/>
            <p:nvPr/>
          </p:nvSpPr>
          <p:spPr>
            <a:xfrm>
              <a:off x="3810000" y="2955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Europe</a:t>
              </a:r>
            </a:p>
          </p:txBody>
        </p:sp>
        <p:sp>
          <p:nvSpPr>
            <p:cNvPr id="72" name="Rectangle 71"/>
            <p:cNvSpPr/>
            <p:nvPr/>
          </p:nvSpPr>
          <p:spPr>
            <a:xfrm>
              <a:off x="3810000" y="3183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Middle East</a:t>
              </a:r>
            </a:p>
          </p:txBody>
        </p:sp>
        <p:sp>
          <p:nvSpPr>
            <p:cNvPr id="73" name="Rectangle 72"/>
            <p:cNvSpPr/>
            <p:nvPr/>
          </p:nvSpPr>
          <p:spPr>
            <a:xfrm>
              <a:off x="3810000" y="3412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Americas</a:t>
              </a:r>
            </a:p>
          </p:txBody>
        </p:sp>
        <p:sp>
          <p:nvSpPr>
            <p:cNvPr id="74" name="Rectangle 73"/>
            <p:cNvSpPr/>
            <p:nvPr/>
          </p:nvSpPr>
          <p:spPr>
            <a:xfrm>
              <a:off x="3810000" y="3640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Americas business</a:t>
              </a:r>
            </a:p>
          </p:txBody>
        </p:sp>
        <p:sp>
          <p:nvSpPr>
            <p:cNvPr id="75" name="Rectangle 74"/>
            <p:cNvSpPr/>
            <p:nvPr/>
          </p:nvSpPr>
          <p:spPr>
            <a:xfrm>
              <a:off x="5334000" y="2040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Americas society</a:t>
              </a:r>
            </a:p>
          </p:txBody>
        </p:sp>
        <p:sp>
          <p:nvSpPr>
            <p:cNvPr id="76" name="Rectangle 75"/>
            <p:cNvSpPr/>
            <p:nvPr/>
          </p:nvSpPr>
          <p:spPr>
            <a:xfrm>
              <a:off x="5334000" y="2269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Canada</a:t>
              </a:r>
            </a:p>
          </p:txBody>
        </p:sp>
        <p:sp>
          <p:nvSpPr>
            <p:cNvPr id="77" name="Rectangle 76"/>
            <p:cNvSpPr/>
            <p:nvPr/>
          </p:nvSpPr>
          <p:spPr>
            <a:xfrm>
              <a:off x="5334000" y="2497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UK</a:t>
              </a:r>
            </a:p>
          </p:txBody>
        </p:sp>
        <p:sp>
          <p:nvSpPr>
            <p:cNvPr id="78" name="Rectangle 77"/>
            <p:cNvSpPr/>
            <p:nvPr/>
          </p:nvSpPr>
          <p:spPr>
            <a:xfrm>
              <a:off x="5334000" y="2726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UK business</a:t>
              </a:r>
            </a:p>
          </p:txBody>
        </p:sp>
        <p:sp>
          <p:nvSpPr>
            <p:cNvPr id="79" name="Rectangle 78"/>
            <p:cNvSpPr/>
            <p:nvPr/>
          </p:nvSpPr>
          <p:spPr>
            <a:xfrm>
              <a:off x="5334000" y="2955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UK economy</a:t>
              </a:r>
            </a:p>
          </p:txBody>
        </p:sp>
        <p:sp>
          <p:nvSpPr>
            <p:cNvPr id="80" name="Rectangle 79"/>
            <p:cNvSpPr/>
            <p:nvPr/>
          </p:nvSpPr>
          <p:spPr>
            <a:xfrm>
              <a:off x="5334000" y="3183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UK politics</a:t>
              </a:r>
            </a:p>
          </p:txBody>
        </p:sp>
        <p:sp>
          <p:nvSpPr>
            <p:cNvPr id="81" name="Rectangle 80"/>
            <p:cNvSpPr/>
            <p:nvPr/>
          </p:nvSpPr>
          <p:spPr>
            <a:xfrm>
              <a:off x="5334000" y="3412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UK society</a:t>
              </a:r>
            </a:p>
          </p:txBody>
        </p:sp>
        <p:sp>
          <p:nvSpPr>
            <p:cNvPr id="82" name="Rectangle 81"/>
            <p:cNvSpPr/>
            <p:nvPr/>
          </p:nvSpPr>
          <p:spPr>
            <a:xfrm>
              <a:off x="5334000" y="3640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US</a:t>
              </a:r>
            </a:p>
          </p:txBody>
        </p:sp>
        <p:sp>
          <p:nvSpPr>
            <p:cNvPr id="83" name="Rectangle 82"/>
            <p:cNvSpPr/>
            <p:nvPr/>
          </p:nvSpPr>
          <p:spPr>
            <a:xfrm>
              <a:off x="3810000" y="5088732"/>
              <a:ext cx="2971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All summaries from the last available date.  App Financial Times offers free contents to all users.</a:t>
              </a:r>
            </a:p>
          </p:txBody>
        </p:sp>
      </p:grpSp>
      <p:sp>
        <p:nvSpPr>
          <p:cNvPr id="84" name="Rectangle 83"/>
          <p:cNvSpPr/>
          <p:nvPr/>
        </p:nvSpPr>
        <p:spPr>
          <a:xfrm>
            <a:off x="3810000" y="3564731"/>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Americas economy</a:t>
            </a:r>
          </a:p>
        </p:txBody>
      </p:sp>
      <p:sp>
        <p:nvSpPr>
          <p:cNvPr id="85" name="Rectangle 84"/>
          <p:cNvSpPr/>
          <p:nvPr/>
        </p:nvSpPr>
        <p:spPr>
          <a:xfrm>
            <a:off x="3810000" y="3793331"/>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Americas finance</a:t>
            </a:r>
          </a:p>
        </p:txBody>
      </p:sp>
      <p:sp>
        <p:nvSpPr>
          <p:cNvPr id="86" name="Rectangle 85"/>
          <p:cNvSpPr/>
          <p:nvPr/>
        </p:nvSpPr>
        <p:spPr>
          <a:xfrm>
            <a:off x="3810000" y="4021931"/>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Americas politics</a:t>
            </a:r>
          </a:p>
        </p:txBody>
      </p:sp>
      <p:sp>
        <p:nvSpPr>
          <p:cNvPr id="88" name="Rectangle 87"/>
          <p:cNvSpPr/>
          <p:nvPr/>
        </p:nvSpPr>
        <p:spPr>
          <a:xfrm>
            <a:off x="4981996" y="3564731"/>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US economy</a:t>
            </a:r>
          </a:p>
        </p:txBody>
      </p:sp>
      <p:sp>
        <p:nvSpPr>
          <p:cNvPr id="89" name="Rectangle 88"/>
          <p:cNvSpPr/>
          <p:nvPr/>
        </p:nvSpPr>
        <p:spPr>
          <a:xfrm>
            <a:off x="4981996" y="3793331"/>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US politics</a:t>
            </a:r>
          </a:p>
        </p:txBody>
      </p:sp>
      <p:sp>
        <p:nvSpPr>
          <p:cNvPr id="90" name="Rectangle 89"/>
          <p:cNvSpPr/>
          <p:nvPr/>
        </p:nvSpPr>
        <p:spPr>
          <a:xfrm>
            <a:off x="4981996" y="4021931"/>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US society</a:t>
            </a:r>
          </a:p>
        </p:txBody>
      </p:sp>
      <p:grpSp>
        <p:nvGrpSpPr>
          <p:cNvPr id="16" name="Group 45"/>
          <p:cNvGrpSpPr/>
          <p:nvPr/>
        </p:nvGrpSpPr>
        <p:grpSpPr>
          <a:xfrm>
            <a:off x="6075732" y="1526779"/>
            <a:ext cx="2285735" cy="3382428"/>
            <a:chOff x="6075732" y="1526779"/>
            <a:chExt cx="2285735" cy="3382428"/>
          </a:xfrm>
        </p:grpSpPr>
        <p:sp>
          <p:nvSpPr>
            <p:cNvPr id="47" name="Rectangle 46"/>
            <p:cNvSpPr/>
            <p:nvPr/>
          </p:nvSpPr>
          <p:spPr>
            <a:xfrm rot="797717">
              <a:off x="6490953" y="1526779"/>
              <a:ext cx="1793135" cy="2562162"/>
            </a:xfrm>
            <a:prstGeom prst="rect">
              <a:avLst/>
            </a:prstGeom>
            <a:solidFill>
              <a:schemeClr val="bg1">
                <a:lumMod val="95000"/>
              </a:schemeClr>
            </a:solidFill>
            <a:ln>
              <a:solidFill>
                <a:schemeClr val="bg1">
                  <a:lumMod val="95000"/>
                </a:schemeClr>
              </a:solidFill>
            </a:ln>
            <a:effectLst>
              <a:glow rad="63500">
                <a:schemeClr val="bg1">
                  <a:lumMod val="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20693448">
              <a:off x="6532668" y="2476014"/>
              <a:ext cx="1828799" cy="400085"/>
            </a:xfrm>
            <a:prstGeom prst="rect">
              <a:avLst/>
            </a:prstGeom>
            <a:noFill/>
          </p:spPr>
          <p:txBody>
            <a:bodyPr wrap="square" lIns="91416" tIns="45708" rIns="91416" bIns="45708">
              <a:spAutoFit/>
            </a:bodyPr>
            <a:lstStyle/>
            <a:p>
              <a:pPr algn="ctr"/>
              <a:r>
                <a:rPr lang="en-US" sz="2000" b="1" dirty="0" smtClean="0">
                  <a:ln w="254000">
                    <a:noFill/>
                    <a:prstDash val="solid"/>
                  </a:ln>
                  <a:solidFill>
                    <a:schemeClr val="tx1">
                      <a:lumMod val="85000"/>
                      <a:lumOff val="15000"/>
                      <a:alpha val="49000"/>
                    </a:schemeClr>
                  </a:solidFill>
                  <a:effectLst/>
                  <a:latin typeface="Futura Hv" pitchFamily="34" charset="0"/>
                  <a:cs typeface="Aharoni" pitchFamily="2" charset="-79"/>
                </a:rPr>
                <a:t>PLACEHOLDER</a:t>
              </a:r>
              <a:endParaRPr lang="en-US" b="1" dirty="0" smtClean="0">
                <a:ln w="254000">
                  <a:noFill/>
                  <a:prstDash val="solid"/>
                </a:ln>
                <a:solidFill>
                  <a:schemeClr val="tx1">
                    <a:lumMod val="85000"/>
                    <a:lumOff val="15000"/>
                    <a:alpha val="49000"/>
                  </a:schemeClr>
                </a:solidFill>
                <a:effectLst/>
                <a:latin typeface="Futura Hv" pitchFamily="34" charset="0"/>
                <a:cs typeface="Aharoni" pitchFamily="2" charset="-79"/>
              </a:endParaRPr>
            </a:p>
          </p:txBody>
        </p:sp>
        <p:sp>
          <p:nvSpPr>
            <p:cNvPr id="49" name="Rectangle 48"/>
            <p:cNvSpPr/>
            <p:nvPr/>
          </p:nvSpPr>
          <p:spPr>
            <a:xfrm rot="20755834">
              <a:off x="6075732" y="2347045"/>
              <a:ext cx="1793135" cy="2562162"/>
            </a:xfrm>
            <a:prstGeom prst="rect">
              <a:avLst/>
            </a:prstGeom>
            <a:solidFill>
              <a:schemeClr val="bg1">
                <a:lumMod val="95000"/>
              </a:schemeClr>
            </a:solidFill>
            <a:ln>
              <a:solidFill>
                <a:schemeClr val="bg1">
                  <a:lumMod val="95000"/>
                </a:schemeClr>
              </a:solidFill>
            </a:ln>
            <a:effectLst>
              <a:glow rad="63500">
                <a:schemeClr val="bg1">
                  <a:lumMod val="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18641222">
              <a:off x="6061542" y="3447767"/>
              <a:ext cx="1828799" cy="400085"/>
            </a:xfrm>
            <a:prstGeom prst="rect">
              <a:avLst/>
            </a:prstGeom>
            <a:noFill/>
          </p:spPr>
          <p:txBody>
            <a:bodyPr wrap="square" lIns="91416" tIns="45708" rIns="91416" bIns="45708">
              <a:spAutoFit/>
            </a:bodyPr>
            <a:lstStyle/>
            <a:p>
              <a:pPr algn="ctr"/>
              <a:r>
                <a:rPr lang="en-US" sz="2000" b="1" dirty="0" smtClean="0">
                  <a:ln w="254000">
                    <a:noFill/>
                    <a:prstDash val="solid"/>
                  </a:ln>
                  <a:solidFill>
                    <a:schemeClr val="tx1">
                      <a:lumMod val="85000"/>
                      <a:lumOff val="15000"/>
                      <a:alpha val="49000"/>
                    </a:schemeClr>
                  </a:solidFill>
                  <a:effectLst/>
                  <a:latin typeface="Futura Hv" pitchFamily="34" charset="0"/>
                  <a:cs typeface="Aharoni" pitchFamily="2" charset="-79"/>
                </a:rPr>
                <a:t>PLACEHOLDER</a:t>
              </a:r>
              <a:endParaRPr lang="en-US" b="1" dirty="0" smtClean="0">
                <a:ln w="254000">
                  <a:noFill/>
                  <a:prstDash val="solid"/>
                </a:ln>
                <a:solidFill>
                  <a:schemeClr val="tx1">
                    <a:lumMod val="85000"/>
                    <a:lumOff val="15000"/>
                    <a:alpha val="49000"/>
                  </a:schemeClr>
                </a:solidFill>
                <a:effectLst/>
                <a:latin typeface="Futura Hv" pitchFamily="34" charset="0"/>
                <a:cs typeface="Aharoni" pitchFamily="2" charset="-79"/>
              </a:endParaRPr>
            </a:p>
          </p:txBody>
        </p:sp>
      </p:grpSp>
      <p:sp>
        <p:nvSpPr>
          <p:cNvPr id="92" name="Rectangle 91"/>
          <p:cNvSpPr/>
          <p:nvPr/>
        </p:nvSpPr>
        <p:spPr>
          <a:xfrm>
            <a:off x="5638800" y="4250532"/>
            <a:ext cx="457200" cy="15239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smtClean="0">
              <a:solidFill>
                <a:schemeClr val="tx1"/>
              </a:solidFill>
              <a:latin typeface="Futura Md" pitchFamily="34" charset="0"/>
            </a:endParaRPr>
          </a:p>
        </p:txBody>
      </p:sp>
      <p:sp>
        <p:nvSpPr>
          <p:cNvPr id="94" name="Rectangle 93"/>
          <p:cNvSpPr/>
          <p:nvPr/>
        </p:nvSpPr>
        <p:spPr>
          <a:xfrm>
            <a:off x="3810000" y="4250532"/>
            <a:ext cx="1752600" cy="152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Americas regulation &amp; reform</a:t>
            </a:r>
          </a:p>
        </p:txBody>
      </p:sp>
      <p:sp>
        <p:nvSpPr>
          <p:cNvPr id="87" name="Rectangle 86"/>
          <p:cNvSpPr/>
          <p:nvPr/>
        </p:nvSpPr>
        <p:spPr>
          <a:xfrm>
            <a:off x="685800" y="4479131"/>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7785101" y="3797300"/>
            <a:ext cx="1358900" cy="1350963"/>
            <a:chOff x="7785101" y="3797300"/>
            <a:chExt cx="1358900" cy="1350963"/>
          </a:xfrm>
        </p:grpSpPr>
        <p:pic>
          <p:nvPicPr>
            <p:cNvPr id="29"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30" name="Rectangle 29"/>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26" name="Rectangle 25"/>
          <p:cNvSpPr/>
          <p:nvPr/>
        </p:nvSpPr>
        <p:spPr>
          <a:xfrm>
            <a:off x="0" y="1889605"/>
            <a:ext cx="9144000" cy="1446526"/>
          </a:xfrm>
          <a:prstGeom prst="rect">
            <a:avLst/>
          </a:prstGeom>
          <a:noFill/>
        </p:spPr>
        <p:txBody>
          <a:bodyPr wrap="square" lIns="91416" tIns="45708" rIns="91416" bIns="45708">
            <a:spAutoFit/>
          </a:bodyPr>
          <a:lstStyle/>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DAILY BRIEF</a:t>
            </a:r>
            <a:endPar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92869"/>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8" name="Group 8"/>
          <p:cNvGrpSpPr/>
          <p:nvPr/>
        </p:nvGrpSpPr>
        <p:grpSpPr>
          <a:xfrm>
            <a:off x="7696201" y="1507331"/>
            <a:ext cx="1295400" cy="636818"/>
            <a:chOff x="6880663" y="821531"/>
            <a:chExt cx="1348937" cy="663137"/>
          </a:xfrm>
        </p:grpSpPr>
        <p:pic>
          <p:nvPicPr>
            <p:cNvPr id="7" name="Picture 2"/>
            <p:cNvPicPr>
              <a:picLocks noChangeAspect="1" noChangeArrowheads="1"/>
            </p:cNvPicPr>
            <p:nvPr/>
          </p:nvPicPr>
          <p:blipFill>
            <a:blip r:embed="rId3" cstate="print"/>
            <a:srcRect/>
            <a:stretch>
              <a:fillRect/>
            </a:stretch>
          </p:blipFill>
          <p:spPr bwMode="auto">
            <a:xfrm>
              <a:off x="6880663" y="821531"/>
              <a:ext cx="663137" cy="6631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5"/>
            <p:cNvPicPr>
              <a:picLocks noChangeAspect="1" noChangeArrowheads="1"/>
            </p:cNvPicPr>
            <p:nvPr/>
          </p:nvPicPr>
          <p:blipFill>
            <a:blip r:embed="rId4" cstate="print"/>
            <a:srcRect/>
            <a:stretch>
              <a:fillRect/>
            </a:stretch>
          </p:blipFill>
          <p:spPr bwMode="auto">
            <a:xfrm>
              <a:off x="7576457" y="821531"/>
              <a:ext cx="653143" cy="653143"/>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5" name="Picture 3" descr="A:\Marketing Department XDrive\Andrea_Shelley\0 IBS SIPS PM\Design Exp HFE Slides\Partner Logos\105x105-daily-brief.png"/>
          <p:cNvPicPr>
            <a:picLocks noChangeAspect="1" noChangeArrowheads="1"/>
          </p:cNvPicPr>
          <p:nvPr/>
        </p:nvPicPr>
        <p:blipFill>
          <a:blip r:embed="rId5"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grpSp>
        <p:nvGrpSpPr>
          <p:cNvPr id="9" name="Group 80"/>
          <p:cNvGrpSpPr/>
          <p:nvPr/>
        </p:nvGrpSpPr>
        <p:grpSpPr>
          <a:xfrm>
            <a:off x="152400" y="1050131"/>
            <a:ext cx="3505200" cy="914400"/>
            <a:chOff x="152400" y="1583531"/>
            <a:chExt cx="3124200" cy="914400"/>
          </a:xfrm>
        </p:grpSpPr>
        <p:sp>
          <p:nvSpPr>
            <p:cNvPr id="12" name="Rectangle 11"/>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1960090"/>
              <a:ext cx="3048000" cy="461641"/>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Find and print specific business community news, along with your Google™ Calendar and to-do list.</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4" name="Rectangle 1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0" name="Group 81"/>
          <p:cNvGrpSpPr/>
          <p:nvPr/>
        </p:nvGrpSpPr>
        <p:grpSpPr>
          <a:xfrm>
            <a:off x="152400" y="2040731"/>
            <a:ext cx="3505200" cy="1280755"/>
            <a:chOff x="2590800" y="1583531"/>
            <a:chExt cx="6400800" cy="1280755"/>
          </a:xfrm>
        </p:grpSpPr>
        <p:sp>
          <p:nvSpPr>
            <p:cNvPr id="17" name="Rectangle 16"/>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67001" y="1848648"/>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Through Google™ Calendar and American City Business Journals, Daily Brief gives you access to the news items that affect your industry.  You can print it, along with your Google™ Calendar and to-do-list, all from one location.</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9" name="Rectangle 18"/>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21" name="Rectangle 20"/>
          <p:cNvSpPr/>
          <p:nvPr/>
        </p:nvSpPr>
        <p:spPr>
          <a:xfrm>
            <a:off x="152400" y="3640931"/>
            <a:ext cx="2209800" cy="15073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 y="33361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2400" y="33361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11" name="Group 57"/>
          <p:cNvGrpSpPr/>
          <p:nvPr/>
        </p:nvGrpSpPr>
        <p:grpSpPr>
          <a:xfrm>
            <a:off x="252462" y="3890111"/>
            <a:ext cx="2033538" cy="970020"/>
            <a:chOff x="1219200" y="364331"/>
            <a:chExt cx="9424938" cy="4495800"/>
          </a:xfrm>
        </p:grpSpPr>
        <p:grpSp>
          <p:nvGrpSpPr>
            <p:cNvPr id="16" name="Group 34"/>
            <p:cNvGrpSpPr/>
            <p:nvPr/>
          </p:nvGrpSpPr>
          <p:grpSpPr>
            <a:xfrm>
              <a:off x="1219200" y="364331"/>
              <a:ext cx="9424938" cy="4495800"/>
              <a:chOff x="381000" y="1431131"/>
              <a:chExt cx="7064272" cy="3369736"/>
            </a:xfrm>
          </p:grpSpPr>
          <p:grpSp>
            <p:nvGrpSpPr>
              <p:cNvPr id="24" name="Group 136"/>
              <p:cNvGrpSpPr/>
              <p:nvPr/>
            </p:nvGrpSpPr>
            <p:grpSpPr>
              <a:xfrm>
                <a:off x="381000" y="1431131"/>
                <a:ext cx="7064272" cy="3369736"/>
                <a:chOff x="5995726" y="5054643"/>
                <a:chExt cx="3301295" cy="1574756"/>
              </a:xfrm>
            </p:grpSpPr>
            <p:sp>
              <p:nvSpPr>
                <p:cNvPr id="36" name="Rectangle 35"/>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25" name="Group 33"/>
              <p:cNvGrpSpPr/>
              <p:nvPr/>
            </p:nvGrpSpPr>
            <p:grpSpPr>
              <a:xfrm>
                <a:off x="1981200" y="2345531"/>
                <a:ext cx="1295400" cy="1295400"/>
                <a:chOff x="7467600" y="3031331"/>
                <a:chExt cx="1143000" cy="1143000"/>
              </a:xfrm>
            </p:grpSpPr>
            <p:sp>
              <p:nvSpPr>
                <p:cNvPr id="34" name="Rounded Rectangle 33"/>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105x105-reuters-us.png"/>
                <p:cNvPicPr>
                  <a:picLocks noChangeAspect="1"/>
                </p:cNvPicPr>
                <p:nvPr/>
              </p:nvPicPr>
              <p:blipFill>
                <a:blip r:embed="rId7"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26" name="Group 56"/>
            <p:cNvGrpSpPr/>
            <p:nvPr/>
          </p:nvGrpSpPr>
          <p:grpSpPr>
            <a:xfrm>
              <a:off x="3200400" y="836695"/>
              <a:ext cx="5638800" cy="3185236"/>
              <a:chOff x="5486400" y="836695"/>
              <a:chExt cx="5638800" cy="3185236"/>
            </a:xfrm>
          </p:grpSpPr>
          <p:sp>
            <p:nvSpPr>
              <p:cNvPr id="27" name="Rectangle 26"/>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55"/>
              <p:cNvGrpSpPr/>
              <p:nvPr/>
            </p:nvGrpSpPr>
            <p:grpSpPr>
              <a:xfrm>
                <a:off x="5492335" y="836695"/>
                <a:ext cx="5632865" cy="784445"/>
                <a:chOff x="5492335" y="836695"/>
                <a:chExt cx="5632865" cy="784445"/>
              </a:xfrm>
            </p:grpSpPr>
            <p:cxnSp>
              <p:nvCxnSpPr>
                <p:cNvPr id="29" name="Straight Connector 28"/>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32" name="Group 103"/>
          <p:cNvGrpSpPr/>
          <p:nvPr/>
        </p:nvGrpSpPr>
        <p:grpSpPr>
          <a:xfrm>
            <a:off x="2438400" y="3336131"/>
            <a:ext cx="1219200" cy="1812132"/>
            <a:chOff x="990600" y="3183731"/>
            <a:chExt cx="1676400" cy="1812132"/>
          </a:xfrm>
        </p:grpSpPr>
        <p:sp>
          <p:nvSpPr>
            <p:cNvPr id="39" name="Rectangle 38"/>
            <p:cNvSpPr/>
            <p:nvPr/>
          </p:nvSpPr>
          <p:spPr>
            <a:xfrm>
              <a:off x="990600" y="3488531"/>
              <a:ext cx="1676400" cy="15073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90600" y="3183731"/>
              <a:ext cx="16764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48" name="Picture 7" descr="C:\Users\jablonje\AppData\Local\Microsoft\Windows\Temporary Internet Files\Content.IE5\IH3935DB\MC900001022[1].wmf"/>
          <p:cNvPicPr>
            <a:picLocks noChangeAspect="1" noChangeArrowheads="1"/>
          </p:cNvPicPr>
          <p:nvPr/>
        </p:nvPicPr>
        <p:blipFill>
          <a:blip r:embed="rId8" cstate="print"/>
          <a:srcRect/>
          <a:stretch>
            <a:fillRect/>
          </a:stretch>
        </p:blipFill>
        <p:spPr bwMode="auto">
          <a:xfrm>
            <a:off x="2819400" y="4174331"/>
            <a:ext cx="525036" cy="278485"/>
          </a:xfrm>
          <a:prstGeom prst="rect">
            <a:avLst/>
          </a:prstGeom>
          <a:noFill/>
          <a:ln>
            <a:solidFill>
              <a:schemeClr val="tx1"/>
            </a:solidFill>
          </a:ln>
          <a:effectLst>
            <a:outerShdw blurRad="50800" dist="38100" dir="2700000" algn="tl" rotWithShape="0">
              <a:prstClr val="black">
                <a:alpha val="40000"/>
              </a:prstClr>
            </a:outerShdw>
          </a:effectLst>
        </p:spPr>
      </p:pic>
      <p:pic>
        <p:nvPicPr>
          <p:cNvPr id="49" name="Picture 3" descr="A:\Marketing Department XDrive\Andrea_Shelley\0 IBS SIPS PM\Design Exp HFE Slides\Partner Logos\105x105-daily-brief.png"/>
          <p:cNvPicPr>
            <a:picLocks noChangeAspect="1" noChangeArrowheads="1"/>
          </p:cNvPicPr>
          <p:nvPr/>
        </p:nvPicPr>
        <p:blipFill>
          <a:blip r:embed="rId5" cstate="print"/>
          <a:srcRect/>
          <a:stretch>
            <a:fillRect/>
          </a:stretch>
        </p:blipFill>
        <p:spPr bwMode="auto">
          <a:xfrm>
            <a:off x="762000" y="42505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 name="Rectangle 3"/>
          <p:cNvSpPr/>
          <p:nvPr/>
        </p:nvSpPr>
        <p:spPr>
          <a:xfrm>
            <a:off x="152400" y="398085"/>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American City Business Journals</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8" name="Picture 57" descr="image00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477000" y="-16669"/>
            <a:ext cx="1233718" cy="685800"/>
          </a:xfrm>
          <a:prstGeom prst="rect">
            <a:avLst/>
          </a:prstGeom>
          <a:noFill/>
          <a:ln w="9525">
            <a:noFill/>
            <a:miter lim="800000"/>
            <a:headEnd/>
            <a:tailEnd/>
          </a:ln>
        </p:spPr>
      </p:pic>
      <p:grpSp>
        <p:nvGrpSpPr>
          <p:cNvPr id="33" name="Group 60"/>
          <p:cNvGrpSpPr/>
          <p:nvPr/>
        </p:nvGrpSpPr>
        <p:grpSpPr>
          <a:xfrm>
            <a:off x="51816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10"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1722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362200" y="48733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38" name="Group 59"/>
          <p:cNvGrpSpPr/>
          <p:nvPr/>
        </p:nvGrpSpPr>
        <p:grpSpPr>
          <a:xfrm>
            <a:off x="3733800" y="1050131"/>
            <a:ext cx="2514600" cy="4098132"/>
            <a:chOff x="990600" y="1278731"/>
            <a:chExt cx="2133600" cy="4098132"/>
          </a:xfrm>
        </p:grpSpPr>
        <p:sp>
          <p:nvSpPr>
            <p:cNvPr id="63" name="Rectangle 62"/>
            <p:cNvSpPr/>
            <p:nvPr/>
          </p:nvSpPr>
          <p:spPr>
            <a:xfrm>
              <a:off x="990600" y="1583531"/>
              <a:ext cx="2133600" cy="37933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64" name="Rectangle 63"/>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65" name="Rectangle 64"/>
            <p:cNvSpPr/>
            <p:nvPr/>
          </p:nvSpPr>
          <p:spPr>
            <a:xfrm>
              <a:off x="990600" y="1278731"/>
              <a:ext cx="1676400" cy="276975"/>
            </a:xfrm>
            <a:prstGeom prst="rect">
              <a:avLst/>
            </a:prstGeom>
            <a:noFill/>
          </p:spPr>
          <p:txBody>
            <a:bodyPr wrap="square" lIns="91416" tIns="45708" rIns="91416" bIns="45708">
              <a:spAutoFit/>
            </a:bodyPr>
            <a:lstStyle/>
            <a:p>
              <a:r>
                <a:rPr lang="en-US" sz="1200" dirty="0" smtClean="0">
                  <a:ln w="254000">
                    <a:noFill/>
                    <a:prstDash val="solid"/>
                  </a:ln>
                  <a:solidFill>
                    <a:prstClr val="white"/>
                  </a:solidFill>
                  <a:effectLst/>
                  <a:latin typeface="Futura Md" pitchFamily="34" charset="0"/>
                  <a:cs typeface="Aharoni" pitchFamily="2" charset="-79"/>
                </a:rPr>
                <a:t>DAILY BRIEF STRUCTURE</a:t>
              </a:r>
              <a:endParaRPr lang="en-US" sz="1100" dirty="0" smtClean="0">
                <a:ln w="254000">
                  <a:noFill/>
                  <a:prstDash val="solid"/>
                </a:ln>
                <a:solidFill>
                  <a:prstClr val="white"/>
                </a:solidFill>
                <a:effectLst/>
                <a:latin typeface="Futura Md" pitchFamily="34" charset="0"/>
                <a:cs typeface="Aharoni" pitchFamily="2" charset="-79"/>
              </a:endParaRPr>
            </a:p>
          </p:txBody>
        </p:sp>
      </p:grpSp>
      <p:sp>
        <p:nvSpPr>
          <p:cNvPr id="66" name="Rectangle 65"/>
          <p:cNvSpPr/>
          <p:nvPr/>
        </p:nvSpPr>
        <p:spPr>
          <a:xfrm>
            <a:off x="3733800" y="1507331"/>
            <a:ext cx="24384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143"/>
          <p:cNvGrpSpPr/>
          <p:nvPr/>
        </p:nvGrpSpPr>
        <p:grpSpPr>
          <a:xfrm>
            <a:off x="3733800" y="2345531"/>
            <a:ext cx="2438400" cy="2743200"/>
            <a:chOff x="3733800" y="1597043"/>
            <a:chExt cx="2438400" cy="2743200"/>
          </a:xfrm>
        </p:grpSpPr>
        <p:sp>
          <p:nvSpPr>
            <p:cNvPr id="67" name="Rectangle 66"/>
            <p:cNvSpPr/>
            <p:nvPr/>
          </p:nvSpPr>
          <p:spPr>
            <a:xfrm>
              <a:off x="3810000" y="1597043"/>
              <a:ext cx="2362200" cy="62688"/>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NEWS CATEGORY</a:t>
              </a:r>
              <a:endParaRPr lang="en-US" sz="900" dirty="0">
                <a:solidFill>
                  <a:schemeClr val="tx1"/>
                </a:solidFill>
                <a:latin typeface="Futura Md" pitchFamily="34" charset="0"/>
              </a:endParaRPr>
            </a:p>
          </p:txBody>
        </p:sp>
        <p:sp>
          <p:nvSpPr>
            <p:cNvPr id="68" name="Rectangle 67"/>
            <p:cNvSpPr/>
            <p:nvPr/>
          </p:nvSpPr>
          <p:spPr>
            <a:xfrm>
              <a:off x="3812132" y="4048955"/>
              <a:ext cx="2360068" cy="62688"/>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NEWS LOCATIONS</a:t>
              </a:r>
              <a:endParaRPr lang="en-US" sz="900" dirty="0">
                <a:solidFill>
                  <a:schemeClr val="tx1"/>
                </a:solidFill>
                <a:latin typeface="Futura Md" pitchFamily="34" charset="0"/>
              </a:endParaRPr>
            </a:p>
          </p:txBody>
        </p:sp>
        <p:sp>
          <p:nvSpPr>
            <p:cNvPr id="88" name="Rectangle 87"/>
            <p:cNvSpPr/>
            <p:nvPr/>
          </p:nvSpPr>
          <p:spPr>
            <a:xfrm>
              <a:off x="3812132" y="4187843"/>
              <a:ext cx="2360068" cy="152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See “News Locations” Table on following page</a:t>
              </a:r>
            </a:p>
          </p:txBody>
        </p:sp>
        <p:grpSp>
          <p:nvGrpSpPr>
            <p:cNvPr id="43" name="Group 139"/>
            <p:cNvGrpSpPr/>
            <p:nvPr/>
          </p:nvGrpSpPr>
          <p:grpSpPr>
            <a:xfrm>
              <a:off x="3803256" y="1735932"/>
              <a:ext cx="2368944" cy="1981199"/>
              <a:chOff x="3803256" y="1735931"/>
              <a:chExt cx="2368944" cy="2236675"/>
            </a:xfrm>
          </p:grpSpPr>
          <p:sp>
            <p:nvSpPr>
              <p:cNvPr id="116" name="Rectangle 115"/>
              <p:cNvSpPr/>
              <p:nvPr/>
            </p:nvSpPr>
            <p:spPr>
              <a:xfrm>
                <a:off x="3803256" y="1964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U.S. Business News**</a:t>
                </a:r>
              </a:p>
            </p:txBody>
          </p:sp>
          <p:sp>
            <p:nvSpPr>
              <p:cNvPr id="117" name="Rectangle 116"/>
              <p:cNvSpPr/>
              <p:nvPr/>
            </p:nvSpPr>
            <p:spPr>
              <a:xfrm>
                <a:off x="3803256" y="1735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Local News Brief*</a:t>
                </a:r>
              </a:p>
            </p:txBody>
          </p:sp>
          <p:sp>
            <p:nvSpPr>
              <p:cNvPr id="118" name="Rectangle 117"/>
              <p:cNvSpPr/>
              <p:nvPr/>
            </p:nvSpPr>
            <p:spPr>
              <a:xfrm>
                <a:off x="3803256" y="2193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Accounting &amp; Consulting</a:t>
                </a:r>
              </a:p>
            </p:txBody>
          </p:sp>
          <p:sp>
            <p:nvSpPr>
              <p:cNvPr id="119" name="Rectangle 118"/>
              <p:cNvSpPr/>
              <p:nvPr/>
            </p:nvSpPr>
            <p:spPr>
              <a:xfrm>
                <a:off x="3803256" y="2421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Agriculture</a:t>
                </a:r>
              </a:p>
            </p:txBody>
          </p:sp>
          <p:sp>
            <p:nvSpPr>
              <p:cNvPr id="120" name="Rectangle 119"/>
              <p:cNvSpPr/>
              <p:nvPr/>
            </p:nvSpPr>
            <p:spPr>
              <a:xfrm>
                <a:off x="3803256" y="2650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Banking &amp; Financial Services</a:t>
                </a:r>
              </a:p>
            </p:txBody>
          </p:sp>
          <p:sp>
            <p:nvSpPr>
              <p:cNvPr id="121" name="Rectangle 120"/>
              <p:cNvSpPr/>
              <p:nvPr/>
            </p:nvSpPr>
            <p:spPr>
              <a:xfrm>
                <a:off x="3803256" y="2878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Economic Snapshot &amp; Bankruptcies</a:t>
                </a:r>
              </a:p>
            </p:txBody>
          </p:sp>
          <p:sp>
            <p:nvSpPr>
              <p:cNvPr id="122" name="Rectangle 121"/>
              <p:cNvSpPr/>
              <p:nvPr/>
            </p:nvSpPr>
            <p:spPr>
              <a:xfrm>
                <a:off x="3803256" y="3107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Education</a:t>
                </a:r>
              </a:p>
            </p:txBody>
          </p:sp>
          <p:sp>
            <p:nvSpPr>
              <p:cNvPr id="127" name="Rectangle 126"/>
              <p:cNvSpPr/>
              <p:nvPr/>
            </p:nvSpPr>
            <p:spPr>
              <a:xfrm>
                <a:off x="3803256" y="3336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Energy, the Environment and Green</a:t>
                </a:r>
              </a:p>
            </p:txBody>
          </p:sp>
          <p:sp>
            <p:nvSpPr>
              <p:cNvPr id="128" name="Rectangle 127"/>
              <p:cNvSpPr/>
              <p:nvPr/>
            </p:nvSpPr>
            <p:spPr>
              <a:xfrm>
                <a:off x="3810000" y="3564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Health Care</a:t>
                </a:r>
              </a:p>
            </p:txBody>
          </p:sp>
          <p:sp>
            <p:nvSpPr>
              <p:cNvPr id="129" name="Rectangle 128"/>
              <p:cNvSpPr/>
              <p:nvPr/>
            </p:nvSpPr>
            <p:spPr>
              <a:xfrm>
                <a:off x="3810000" y="3793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Human Resources</a:t>
                </a:r>
              </a:p>
            </p:txBody>
          </p:sp>
          <p:sp>
            <p:nvSpPr>
              <p:cNvPr id="130" name="Rectangle 129"/>
              <p:cNvSpPr/>
              <p:nvPr/>
            </p:nvSpPr>
            <p:spPr>
              <a:xfrm>
                <a:off x="5015712" y="1964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Legal Services</a:t>
                </a:r>
              </a:p>
            </p:txBody>
          </p:sp>
          <p:sp>
            <p:nvSpPr>
              <p:cNvPr id="131" name="Rectangle 130"/>
              <p:cNvSpPr/>
              <p:nvPr/>
            </p:nvSpPr>
            <p:spPr>
              <a:xfrm>
                <a:off x="5015712" y="1735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Insurance</a:t>
                </a:r>
              </a:p>
            </p:txBody>
          </p:sp>
          <p:sp>
            <p:nvSpPr>
              <p:cNvPr id="132" name="Rectangle 131"/>
              <p:cNvSpPr/>
              <p:nvPr/>
            </p:nvSpPr>
            <p:spPr>
              <a:xfrm>
                <a:off x="5015712" y="2193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Logistics &amp; </a:t>
                </a:r>
              </a:p>
              <a:p>
                <a:pPr algn="ctr"/>
                <a:r>
                  <a:rPr lang="en-US" sz="700" dirty="0" smtClean="0">
                    <a:solidFill>
                      <a:schemeClr val="tx1"/>
                    </a:solidFill>
                    <a:latin typeface="Futura Md" pitchFamily="34" charset="0"/>
                  </a:rPr>
                  <a:t>Transportation</a:t>
                </a:r>
              </a:p>
            </p:txBody>
          </p:sp>
          <p:sp>
            <p:nvSpPr>
              <p:cNvPr id="133" name="Rectangle 132"/>
              <p:cNvSpPr/>
              <p:nvPr/>
            </p:nvSpPr>
            <p:spPr>
              <a:xfrm>
                <a:off x="5015712" y="2421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Manufacturing</a:t>
                </a:r>
              </a:p>
            </p:txBody>
          </p:sp>
          <p:sp>
            <p:nvSpPr>
              <p:cNvPr id="134" name="Rectangle 133"/>
              <p:cNvSpPr/>
              <p:nvPr/>
            </p:nvSpPr>
            <p:spPr>
              <a:xfrm>
                <a:off x="5015712" y="2650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Media &amp; Marketing</a:t>
                </a:r>
              </a:p>
            </p:txBody>
          </p:sp>
          <p:sp>
            <p:nvSpPr>
              <p:cNvPr id="135" name="Rectangle 134"/>
              <p:cNvSpPr/>
              <p:nvPr/>
            </p:nvSpPr>
            <p:spPr>
              <a:xfrm>
                <a:off x="5015712" y="2878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Real Estate</a:t>
                </a:r>
              </a:p>
            </p:txBody>
          </p:sp>
          <p:sp>
            <p:nvSpPr>
              <p:cNvPr id="136" name="Rectangle 135"/>
              <p:cNvSpPr/>
              <p:nvPr/>
            </p:nvSpPr>
            <p:spPr>
              <a:xfrm>
                <a:off x="5015712" y="3107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Retailing &amp; Restaurants</a:t>
                </a:r>
              </a:p>
            </p:txBody>
          </p:sp>
          <p:sp>
            <p:nvSpPr>
              <p:cNvPr id="137" name="Rectangle 136"/>
              <p:cNvSpPr/>
              <p:nvPr/>
            </p:nvSpPr>
            <p:spPr>
              <a:xfrm>
                <a:off x="5022456" y="3336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Sports</a:t>
                </a:r>
              </a:p>
            </p:txBody>
          </p:sp>
          <p:sp>
            <p:nvSpPr>
              <p:cNvPr id="138" name="Rectangle 137"/>
              <p:cNvSpPr/>
              <p:nvPr/>
            </p:nvSpPr>
            <p:spPr>
              <a:xfrm>
                <a:off x="5022456" y="3564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Technology</a:t>
                </a:r>
              </a:p>
            </p:txBody>
          </p:sp>
          <p:sp>
            <p:nvSpPr>
              <p:cNvPr id="139" name="Rectangle 138"/>
              <p:cNvSpPr/>
              <p:nvPr/>
            </p:nvSpPr>
            <p:spPr>
              <a:xfrm>
                <a:off x="5022456" y="3793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Travel Industry</a:t>
                </a:r>
              </a:p>
            </p:txBody>
          </p:sp>
        </p:grpSp>
        <p:sp>
          <p:nvSpPr>
            <p:cNvPr id="141" name="Rectangle 140"/>
            <p:cNvSpPr/>
            <p:nvPr/>
          </p:nvSpPr>
          <p:spPr>
            <a:xfrm>
              <a:off x="3733800" y="3717131"/>
              <a:ext cx="2438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00" dirty="0" smtClean="0">
                  <a:solidFill>
                    <a:schemeClr val="tx1"/>
                  </a:solidFill>
                  <a:latin typeface="Futura Md" pitchFamily="34" charset="0"/>
                </a:rPr>
                <a:t>* Only available for ACBJ supported cities</a:t>
              </a:r>
            </a:p>
            <a:p>
              <a:r>
                <a:rPr lang="en-US" sz="500" dirty="0" smtClean="0">
                  <a:solidFill>
                    <a:schemeClr val="tx1"/>
                  </a:solidFill>
                  <a:latin typeface="Futura Md" pitchFamily="34" charset="0"/>
                </a:rPr>
                <a:t>** U.S. Business News is a news category leveraging on Portfolio TODAY, and email product currently available on bizjournals.com</a:t>
              </a:r>
            </a:p>
          </p:txBody>
        </p:sp>
      </p:grpSp>
      <p:grpSp>
        <p:nvGrpSpPr>
          <p:cNvPr id="44" name="Group 144"/>
          <p:cNvGrpSpPr/>
          <p:nvPr/>
        </p:nvGrpSpPr>
        <p:grpSpPr>
          <a:xfrm>
            <a:off x="3810000" y="1368443"/>
            <a:ext cx="2360068" cy="443688"/>
            <a:chOff x="3810000" y="4416443"/>
            <a:chExt cx="2360068" cy="443688"/>
          </a:xfrm>
        </p:grpSpPr>
        <p:sp>
          <p:nvSpPr>
            <p:cNvPr id="142" name="Rectangle 141"/>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143" name="Rectangle 142"/>
            <p:cNvSpPr/>
            <p:nvPr/>
          </p:nvSpPr>
          <p:spPr>
            <a:xfrm>
              <a:off x="3810000" y="4618019"/>
              <a:ext cx="2360068"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3 Calendar Views:  </a:t>
              </a:r>
            </a:p>
            <a:p>
              <a:pPr algn="ctr"/>
              <a:r>
                <a:rPr lang="en-US" sz="800" dirty="0" smtClean="0">
                  <a:solidFill>
                    <a:schemeClr val="tx1"/>
                  </a:solidFill>
                  <a:latin typeface="Futura Md" pitchFamily="34" charset="0"/>
                </a:rPr>
                <a:t>Today, This Week &amp; This Month</a:t>
              </a:r>
            </a:p>
          </p:txBody>
        </p:sp>
      </p:grpSp>
      <p:sp>
        <p:nvSpPr>
          <p:cNvPr id="98" name="Rectangle 97"/>
          <p:cNvSpPr/>
          <p:nvPr/>
        </p:nvSpPr>
        <p:spPr>
          <a:xfrm>
            <a:off x="3810000" y="1888331"/>
            <a:ext cx="2362200"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grpSp>
        <p:nvGrpSpPr>
          <p:cNvPr id="45" name="Group 53"/>
          <p:cNvGrpSpPr/>
          <p:nvPr/>
        </p:nvGrpSpPr>
        <p:grpSpPr>
          <a:xfrm>
            <a:off x="6077641" y="1728236"/>
            <a:ext cx="2877190" cy="2842174"/>
            <a:chOff x="5335231" y="1531826"/>
            <a:chExt cx="3311320" cy="3271024"/>
          </a:xfrm>
        </p:grpSpPr>
        <p:pic>
          <p:nvPicPr>
            <p:cNvPr id="46084" name="Picture 4"/>
            <p:cNvPicPr>
              <a:picLocks noChangeAspect="1" noChangeArrowheads="1"/>
            </p:cNvPicPr>
            <p:nvPr/>
          </p:nvPicPr>
          <p:blipFill>
            <a:blip r:embed="rId11" cstate="print"/>
            <a:srcRect l="7493" t="4898" r="11025" b="335"/>
            <a:stretch>
              <a:fillRect/>
            </a:stretch>
          </p:blipFill>
          <p:spPr bwMode="auto">
            <a:xfrm rot="21394856">
              <a:off x="5341698" y="1531826"/>
              <a:ext cx="1760818" cy="2501809"/>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46082" name="Picture 2"/>
            <p:cNvPicPr>
              <a:picLocks noChangeAspect="1" noChangeArrowheads="1"/>
            </p:cNvPicPr>
            <p:nvPr/>
          </p:nvPicPr>
          <p:blipFill>
            <a:blip r:embed="rId12" cstate="print"/>
            <a:srcRect l="5734" t="3840" r="10173" b="928"/>
            <a:stretch>
              <a:fillRect/>
            </a:stretch>
          </p:blipFill>
          <p:spPr bwMode="auto">
            <a:xfrm rot="20878252">
              <a:off x="5335231" y="2293176"/>
              <a:ext cx="1781057" cy="2509674"/>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46085" name="Picture 5"/>
            <p:cNvPicPr>
              <a:picLocks noChangeAspect="1" noChangeArrowheads="1"/>
            </p:cNvPicPr>
            <p:nvPr/>
          </p:nvPicPr>
          <p:blipFill>
            <a:blip r:embed="rId13" cstate="print"/>
            <a:srcRect l="2806" t="5413" r="1800" b="1738"/>
            <a:stretch>
              <a:fillRect/>
            </a:stretch>
          </p:blipFill>
          <p:spPr bwMode="auto">
            <a:xfrm>
              <a:off x="6145637" y="2329959"/>
              <a:ext cx="2500914" cy="1776844"/>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99" name="Rectangle 98"/>
          <p:cNvSpPr/>
          <p:nvPr/>
        </p:nvSpPr>
        <p:spPr>
          <a:xfrm>
            <a:off x="3733800" y="2040731"/>
            <a:ext cx="2438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Free news Briefs offered by American City Business Journals are categorized by News Category and News Location.</a:t>
            </a:r>
          </a:p>
        </p:txBody>
      </p:sp>
      <p:sp>
        <p:nvSpPr>
          <p:cNvPr id="90" name="Rectangle 89"/>
          <p:cNvSpPr/>
          <p:nvPr/>
        </p:nvSpPr>
        <p:spPr>
          <a:xfrm>
            <a:off x="685800" y="4553867"/>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59531"/>
            <a:ext cx="9135823" cy="584751"/>
          </a:xfrm>
          <a:prstGeom prst="rect">
            <a:avLst/>
          </a:prstGeom>
          <a:noFill/>
        </p:spPr>
        <p:txBody>
          <a:bodyPr wrap="square" lIns="91416" tIns="45708" rIns="91416" bIns="45708">
            <a:spAutoFit/>
          </a:bodyPr>
          <a:lstStyle/>
          <a:p>
            <a:r>
              <a:rPr lang="en-US" sz="3200" b="1" spc="-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3200" b="1" spc="-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8" name="Group 8"/>
          <p:cNvGrpSpPr/>
          <p:nvPr/>
        </p:nvGrpSpPr>
        <p:grpSpPr>
          <a:xfrm>
            <a:off x="7696201" y="1507331"/>
            <a:ext cx="1295400" cy="636818"/>
            <a:chOff x="6880663" y="821531"/>
            <a:chExt cx="1348937" cy="663137"/>
          </a:xfrm>
        </p:grpSpPr>
        <p:pic>
          <p:nvPicPr>
            <p:cNvPr id="7" name="Picture 2"/>
            <p:cNvPicPr>
              <a:picLocks noChangeAspect="1" noChangeArrowheads="1"/>
            </p:cNvPicPr>
            <p:nvPr/>
          </p:nvPicPr>
          <p:blipFill>
            <a:blip r:embed="rId3" cstate="print"/>
            <a:srcRect/>
            <a:stretch>
              <a:fillRect/>
            </a:stretch>
          </p:blipFill>
          <p:spPr bwMode="auto">
            <a:xfrm>
              <a:off x="6880663" y="821531"/>
              <a:ext cx="663137" cy="6631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5"/>
            <p:cNvPicPr>
              <a:picLocks noChangeAspect="1" noChangeArrowheads="1"/>
            </p:cNvPicPr>
            <p:nvPr/>
          </p:nvPicPr>
          <p:blipFill>
            <a:blip r:embed="rId4" cstate="print"/>
            <a:srcRect/>
            <a:stretch>
              <a:fillRect/>
            </a:stretch>
          </p:blipFill>
          <p:spPr bwMode="auto">
            <a:xfrm>
              <a:off x="7576457" y="821531"/>
              <a:ext cx="653143" cy="653143"/>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5" name="Picture 3" descr="A:\Marketing Department XDrive\Andrea_Shelley\0 IBS SIPS PM\Design Exp HFE Slides\Partner Logos\105x105-daily-brief.png"/>
          <p:cNvPicPr>
            <a:picLocks noChangeAspect="1" noChangeArrowheads="1"/>
          </p:cNvPicPr>
          <p:nvPr/>
        </p:nvPicPr>
        <p:blipFill>
          <a:blip r:embed="rId5"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152400" y="433114"/>
            <a:ext cx="9135823" cy="584751"/>
          </a:xfrm>
          <a:prstGeom prst="rect">
            <a:avLst/>
          </a:prstGeom>
          <a:noFill/>
        </p:spPr>
        <p:txBody>
          <a:bodyPr wrap="square" lIns="91416" tIns="45708" rIns="91416" bIns="45708">
            <a:spAutoFit/>
          </a:bodyPr>
          <a:lstStyle/>
          <a:p>
            <a:r>
              <a:rPr lang="en-US" sz="3200" b="1" spc="-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American City Business Journals, </a:t>
            </a:r>
            <a:r>
              <a:rPr lang="en-US" sz="24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continued</a:t>
            </a:r>
            <a:endParaRPr lang="en-US" sz="24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8" name="Picture 57" descr="image00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77000" y="-16669"/>
            <a:ext cx="1233718" cy="685800"/>
          </a:xfrm>
          <a:prstGeom prst="rect">
            <a:avLst/>
          </a:prstGeom>
          <a:noFill/>
          <a:ln w="9525">
            <a:noFill/>
            <a:miter lim="800000"/>
            <a:headEnd/>
            <a:tailEnd/>
          </a:ln>
        </p:spPr>
      </p:pic>
      <p:grpSp>
        <p:nvGrpSpPr>
          <p:cNvPr id="10" name="Group 60"/>
          <p:cNvGrpSpPr/>
          <p:nvPr/>
        </p:nvGrpSpPr>
        <p:grpSpPr>
          <a:xfrm>
            <a:off x="51816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7"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1722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0" name="Group 219"/>
          <p:cNvGrpSpPr/>
          <p:nvPr/>
        </p:nvGrpSpPr>
        <p:grpSpPr>
          <a:xfrm>
            <a:off x="2971800" y="1202531"/>
            <a:ext cx="4724400" cy="3886200"/>
            <a:chOff x="152400" y="1126331"/>
            <a:chExt cx="4724400" cy="3886200"/>
          </a:xfrm>
        </p:grpSpPr>
        <p:grpSp>
          <p:nvGrpSpPr>
            <p:cNvPr id="9" name="Group 59"/>
            <p:cNvGrpSpPr/>
            <p:nvPr/>
          </p:nvGrpSpPr>
          <p:grpSpPr>
            <a:xfrm>
              <a:off x="152400" y="1126331"/>
              <a:ext cx="4648200" cy="3886200"/>
              <a:chOff x="990600" y="1354931"/>
              <a:chExt cx="1295400" cy="3886200"/>
            </a:xfrm>
          </p:grpSpPr>
          <p:sp>
            <p:nvSpPr>
              <p:cNvPr id="43" name="Rectangle 42"/>
              <p:cNvSpPr/>
              <p:nvPr/>
            </p:nvSpPr>
            <p:spPr>
              <a:xfrm>
                <a:off x="990600" y="1659731"/>
                <a:ext cx="1295400" cy="3581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90600" y="1354931"/>
                <a:ext cx="12954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90600" y="1354932"/>
                <a:ext cx="1205832"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LOCATION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08" name="Group 107"/>
            <p:cNvGrpSpPr/>
            <p:nvPr/>
          </p:nvGrpSpPr>
          <p:grpSpPr>
            <a:xfrm>
              <a:off x="228600" y="1507331"/>
              <a:ext cx="4495800" cy="3276600"/>
              <a:chOff x="228600" y="1431131"/>
              <a:chExt cx="4495800" cy="3505200"/>
            </a:xfrm>
          </p:grpSpPr>
          <p:sp>
            <p:nvSpPr>
              <p:cNvPr id="63" name="Rectangle 62"/>
              <p:cNvSpPr/>
              <p:nvPr/>
            </p:nvSpPr>
            <p:spPr>
              <a:xfrm>
                <a:off x="228600" y="1431131"/>
                <a:ext cx="44958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AVAILABLE NEWS LOCATIONS</a:t>
                </a:r>
                <a:endParaRPr lang="en-US" sz="1100" b="1" dirty="0">
                  <a:solidFill>
                    <a:schemeClr val="tx1"/>
                  </a:solidFill>
                  <a:latin typeface="Futura Md" pitchFamily="34" charset="0"/>
                </a:endParaRPr>
              </a:p>
            </p:txBody>
          </p:sp>
          <p:sp>
            <p:nvSpPr>
              <p:cNvPr id="64" name="Rectangle 63"/>
              <p:cNvSpPr/>
              <p:nvPr/>
            </p:nvSpPr>
            <p:spPr>
              <a:xfrm>
                <a:off x="228600" y="1646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Albany</a:t>
                </a:r>
              </a:p>
            </p:txBody>
          </p:sp>
          <p:sp>
            <p:nvSpPr>
              <p:cNvPr id="65" name="Rectangle 64"/>
              <p:cNvSpPr/>
              <p:nvPr/>
            </p:nvSpPr>
            <p:spPr>
              <a:xfrm>
                <a:off x="228600" y="1951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Albuquerque</a:t>
                </a:r>
              </a:p>
            </p:txBody>
          </p:sp>
          <p:sp>
            <p:nvSpPr>
              <p:cNvPr id="66" name="Rectangle 65"/>
              <p:cNvSpPr/>
              <p:nvPr/>
            </p:nvSpPr>
            <p:spPr>
              <a:xfrm>
                <a:off x="228600" y="2255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Atlanta</a:t>
                </a:r>
              </a:p>
            </p:txBody>
          </p:sp>
          <p:sp>
            <p:nvSpPr>
              <p:cNvPr id="67" name="Rectangle 66"/>
              <p:cNvSpPr/>
              <p:nvPr/>
            </p:nvSpPr>
            <p:spPr>
              <a:xfrm>
                <a:off x="228600" y="2560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Austin</a:t>
                </a:r>
              </a:p>
            </p:txBody>
          </p:sp>
          <p:sp>
            <p:nvSpPr>
              <p:cNvPr id="68" name="Rectangle 67"/>
              <p:cNvSpPr/>
              <p:nvPr/>
            </p:nvSpPr>
            <p:spPr>
              <a:xfrm>
                <a:off x="228600" y="28654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Baltimore</a:t>
                </a:r>
              </a:p>
            </p:txBody>
          </p:sp>
          <p:sp>
            <p:nvSpPr>
              <p:cNvPr id="69" name="Rectangle 68"/>
              <p:cNvSpPr/>
              <p:nvPr/>
            </p:nvSpPr>
            <p:spPr>
              <a:xfrm>
                <a:off x="228600" y="3170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Birmingham</a:t>
                </a:r>
              </a:p>
            </p:txBody>
          </p:sp>
          <p:sp>
            <p:nvSpPr>
              <p:cNvPr id="70" name="Rectangle 69"/>
              <p:cNvSpPr/>
              <p:nvPr/>
            </p:nvSpPr>
            <p:spPr>
              <a:xfrm>
                <a:off x="228600" y="3475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Boston</a:t>
                </a:r>
              </a:p>
            </p:txBody>
          </p:sp>
          <p:sp>
            <p:nvSpPr>
              <p:cNvPr id="71" name="Rectangle 70"/>
              <p:cNvSpPr/>
              <p:nvPr/>
            </p:nvSpPr>
            <p:spPr>
              <a:xfrm>
                <a:off x="228600" y="3779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Buffalo</a:t>
                </a:r>
              </a:p>
            </p:txBody>
          </p:sp>
          <p:sp>
            <p:nvSpPr>
              <p:cNvPr id="72" name="Rectangle 71"/>
              <p:cNvSpPr/>
              <p:nvPr/>
            </p:nvSpPr>
            <p:spPr>
              <a:xfrm>
                <a:off x="228600" y="4084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Charlotte</a:t>
                </a:r>
              </a:p>
            </p:txBody>
          </p:sp>
          <p:sp>
            <p:nvSpPr>
              <p:cNvPr id="73" name="Rectangle 72"/>
              <p:cNvSpPr/>
              <p:nvPr/>
            </p:nvSpPr>
            <p:spPr>
              <a:xfrm>
                <a:off x="228600" y="43894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Cincinnati</a:t>
                </a:r>
              </a:p>
            </p:txBody>
          </p:sp>
          <p:sp>
            <p:nvSpPr>
              <p:cNvPr id="74" name="Rectangle 73"/>
              <p:cNvSpPr/>
              <p:nvPr/>
            </p:nvSpPr>
            <p:spPr>
              <a:xfrm>
                <a:off x="228600" y="4694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Columbus</a:t>
                </a:r>
              </a:p>
            </p:txBody>
          </p:sp>
          <p:sp>
            <p:nvSpPr>
              <p:cNvPr id="76" name="Rectangle 75"/>
              <p:cNvSpPr/>
              <p:nvPr/>
            </p:nvSpPr>
            <p:spPr>
              <a:xfrm>
                <a:off x="1371600" y="1646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Dallas</a:t>
                </a:r>
              </a:p>
            </p:txBody>
          </p:sp>
          <p:sp>
            <p:nvSpPr>
              <p:cNvPr id="77" name="Rectangle 76"/>
              <p:cNvSpPr/>
              <p:nvPr/>
            </p:nvSpPr>
            <p:spPr>
              <a:xfrm>
                <a:off x="1371600" y="1951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Dayton</a:t>
                </a:r>
              </a:p>
            </p:txBody>
          </p:sp>
          <p:sp>
            <p:nvSpPr>
              <p:cNvPr id="78" name="Rectangle 77"/>
              <p:cNvSpPr/>
              <p:nvPr/>
            </p:nvSpPr>
            <p:spPr>
              <a:xfrm>
                <a:off x="1371600" y="2255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Denver</a:t>
                </a:r>
              </a:p>
            </p:txBody>
          </p:sp>
          <p:sp>
            <p:nvSpPr>
              <p:cNvPr id="79" name="Rectangle 78"/>
              <p:cNvSpPr/>
              <p:nvPr/>
            </p:nvSpPr>
            <p:spPr>
              <a:xfrm>
                <a:off x="1371600" y="2560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Greensboro</a:t>
                </a:r>
              </a:p>
            </p:txBody>
          </p:sp>
          <p:sp>
            <p:nvSpPr>
              <p:cNvPr id="80" name="Rectangle 79"/>
              <p:cNvSpPr/>
              <p:nvPr/>
            </p:nvSpPr>
            <p:spPr>
              <a:xfrm>
                <a:off x="1371600" y="28654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Honolulu</a:t>
                </a:r>
              </a:p>
            </p:txBody>
          </p:sp>
          <p:sp>
            <p:nvSpPr>
              <p:cNvPr id="81" name="Rectangle 80"/>
              <p:cNvSpPr/>
              <p:nvPr/>
            </p:nvSpPr>
            <p:spPr>
              <a:xfrm>
                <a:off x="1371600" y="3170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Houston</a:t>
                </a:r>
              </a:p>
            </p:txBody>
          </p:sp>
          <p:sp>
            <p:nvSpPr>
              <p:cNvPr id="82" name="Rectangle 81"/>
              <p:cNvSpPr/>
              <p:nvPr/>
            </p:nvSpPr>
            <p:spPr>
              <a:xfrm>
                <a:off x="1371600" y="3475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Jacksonville</a:t>
                </a:r>
              </a:p>
            </p:txBody>
          </p:sp>
          <p:sp>
            <p:nvSpPr>
              <p:cNvPr id="83" name="Rectangle 82"/>
              <p:cNvSpPr/>
              <p:nvPr/>
            </p:nvSpPr>
            <p:spPr>
              <a:xfrm>
                <a:off x="1371600" y="3779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Kansas City</a:t>
                </a:r>
              </a:p>
            </p:txBody>
          </p:sp>
          <p:sp>
            <p:nvSpPr>
              <p:cNvPr id="84" name="Rectangle 83"/>
              <p:cNvSpPr/>
              <p:nvPr/>
            </p:nvSpPr>
            <p:spPr>
              <a:xfrm>
                <a:off x="1371600" y="4084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Los Angeles</a:t>
                </a:r>
              </a:p>
            </p:txBody>
          </p:sp>
          <p:sp>
            <p:nvSpPr>
              <p:cNvPr id="85" name="Rectangle 84"/>
              <p:cNvSpPr/>
              <p:nvPr/>
            </p:nvSpPr>
            <p:spPr>
              <a:xfrm>
                <a:off x="1371600" y="43894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Louisville</a:t>
                </a:r>
              </a:p>
            </p:txBody>
          </p:sp>
          <p:sp>
            <p:nvSpPr>
              <p:cNvPr id="86" name="Rectangle 85"/>
              <p:cNvSpPr/>
              <p:nvPr/>
            </p:nvSpPr>
            <p:spPr>
              <a:xfrm>
                <a:off x="1371600" y="4694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Memphis</a:t>
                </a:r>
              </a:p>
            </p:txBody>
          </p:sp>
          <p:sp>
            <p:nvSpPr>
              <p:cNvPr id="87" name="Rectangle 86"/>
              <p:cNvSpPr/>
              <p:nvPr/>
            </p:nvSpPr>
            <p:spPr>
              <a:xfrm>
                <a:off x="2514600" y="1646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Milwaukee</a:t>
                </a:r>
              </a:p>
            </p:txBody>
          </p:sp>
          <p:sp>
            <p:nvSpPr>
              <p:cNvPr id="88" name="Rectangle 87"/>
              <p:cNvSpPr/>
              <p:nvPr/>
            </p:nvSpPr>
            <p:spPr>
              <a:xfrm>
                <a:off x="2514600" y="1951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Minneapolis/St. Paul</a:t>
                </a:r>
              </a:p>
            </p:txBody>
          </p:sp>
          <p:sp>
            <p:nvSpPr>
              <p:cNvPr id="89" name="Rectangle 88"/>
              <p:cNvSpPr/>
              <p:nvPr/>
            </p:nvSpPr>
            <p:spPr>
              <a:xfrm>
                <a:off x="2514600" y="2255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Nashville</a:t>
                </a:r>
              </a:p>
            </p:txBody>
          </p:sp>
          <p:sp>
            <p:nvSpPr>
              <p:cNvPr id="90" name="Rectangle 89"/>
              <p:cNvSpPr/>
              <p:nvPr/>
            </p:nvSpPr>
            <p:spPr>
              <a:xfrm>
                <a:off x="2514600" y="2560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Orlando</a:t>
                </a:r>
              </a:p>
            </p:txBody>
          </p:sp>
          <p:sp>
            <p:nvSpPr>
              <p:cNvPr id="91" name="Rectangle 90"/>
              <p:cNvSpPr/>
              <p:nvPr/>
            </p:nvSpPr>
            <p:spPr>
              <a:xfrm>
                <a:off x="2514600" y="28654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Pittsburgh</a:t>
                </a:r>
              </a:p>
            </p:txBody>
          </p:sp>
          <p:sp>
            <p:nvSpPr>
              <p:cNvPr id="92" name="Rectangle 91"/>
              <p:cNvSpPr/>
              <p:nvPr/>
            </p:nvSpPr>
            <p:spPr>
              <a:xfrm>
                <a:off x="2514600" y="3170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Philadelphia</a:t>
                </a:r>
              </a:p>
            </p:txBody>
          </p:sp>
          <p:sp>
            <p:nvSpPr>
              <p:cNvPr id="93" name="Rectangle 92"/>
              <p:cNvSpPr/>
              <p:nvPr/>
            </p:nvSpPr>
            <p:spPr>
              <a:xfrm>
                <a:off x="2514600" y="3475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Phoenix</a:t>
                </a:r>
              </a:p>
            </p:txBody>
          </p:sp>
          <p:sp>
            <p:nvSpPr>
              <p:cNvPr id="94" name="Rectangle 93"/>
              <p:cNvSpPr/>
              <p:nvPr/>
            </p:nvSpPr>
            <p:spPr>
              <a:xfrm>
                <a:off x="2514600" y="3779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Portland</a:t>
                </a:r>
              </a:p>
            </p:txBody>
          </p:sp>
          <p:sp>
            <p:nvSpPr>
              <p:cNvPr id="95" name="Rectangle 94"/>
              <p:cNvSpPr/>
              <p:nvPr/>
            </p:nvSpPr>
            <p:spPr>
              <a:xfrm>
                <a:off x="2514600" y="4084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Raleigh/ Durham</a:t>
                </a:r>
              </a:p>
            </p:txBody>
          </p:sp>
          <p:sp>
            <p:nvSpPr>
              <p:cNvPr id="96" name="Rectangle 95"/>
              <p:cNvSpPr/>
              <p:nvPr/>
            </p:nvSpPr>
            <p:spPr>
              <a:xfrm>
                <a:off x="2514600" y="43894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Sacramento</a:t>
                </a:r>
              </a:p>
            </p:txBody>
          </p:sp>
          <p:sp>
            <p:nvSpPr>
              <p:cNvPr id="97" name="Rectangle 96"/>
              <p:cNvSpPr/>
              <p:nvPr/>
            </p:nvSpPr>
            <p:spPr>
              <a:xfrm>
                <a:off x="2514600" y="4694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San Antonio</a:t>
                </a:r>
              </a:p>
            </p:txBody>
          </p:sp>
          <p:sp>
            <p:nvSpPr>
              <p:cNvPr id="98" name="Rectangle 97"/>
              <p:cNvSpPr/>
              <p:nvPr/>
            </p:nvSpPr>
            <p:spPr>
              <a:xfrm>
                <a:off x="3657600" y="1646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San Francisco</a:t>
                </a:r>
              </a:p>
            </p:txBody>
          </p:sp>
          <p:sp>
            <p:nvSpPr>
              <p:cNvPr id="99" name="Rectangle 98"/>
              <p:cNvSpPr/>
              <p:nvPr/>
            </p:nvSpPr>
            <p:spPr>
              <a:xfrm>
                <a:off x="3657600" y="1951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San Jose</a:t>
                </a:r>
              </a:p>
            </p:txBody>
          </p:sp>
          <p:sp>
            <p:nvSpPr>
              <p:cNvPr id="100" name="Rectangle 99"/>
              <p:cNvSpPr/>
              <p:nvPr/>
            </p:nvSpPr>
            <p:spPr>
              <a:xfrm>
                <a:off x="3657600" y="2255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Seattle</a:t>
                </a:r>
              </a:p>
            </p:txBody>
          </p:sp>
          <p:sp>
            <p:nvSpPr>
              <p:cNvPr id="101" name="Rectangle 100"/>
              <p:cNvSpPr/>
              <p:nvPr/>
            </p:nvSpPr>
            <p:spPr>
              <a:xfrm>
                <a:off x="3657600" y="2560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South Florida</a:t>
                </a:r>
              </a:p>
            </p:txBody>
          </p:sp>
          <p:sp>
            <p:nvSpPr>
              <p:cNvPr id="102" name="Rectangle 101"/>
              <p:cNvSpPr/>
              <p:nvPr/>
            </p:nvSpPr>
            <p:spPr>
              <a:xfrm>
                <a:off x="3657600" y="28654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St. Louis</a:t>
                </a:r>
              </a:p>
            </p:txBody>
          </p:sp>
          <p:sp>
            <p:nvSpPr>
              <p:cNvPr id="103" name="Rectangle 102"/>
              <p:cNvSpPr/>
              <p:nvPr/>
            </p:nvSpPr>
            <p:spPr>
              <a:xfrm>
                <a:off x="3657600" y="31702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Tampa Bay</a:t>
                </a:r>
              </a:p>
            </p:txBody>
          </p:sp>
          <p:sp>
            <p:nvSpPr>
              <p:cNvPr id="104" name="Rectangle 103"/>
              <p:cNvSpPr/>
              <p:nvPr/>
            </p:nvSpPr>
            <p:spPr>
              <a:xfrm>
                <a:off x="3657600" y="34750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Washington DC</a:t>
                </a:r>
              </a:p>
            </p:txBody>
          </p:sp>
          <p:sp>
            <p:nvSpPr>
              <p:cNvPr id="105" name="Rectangle 104"/>
              <p:cNvSpPr/>
              <p:nvPr/>
            </p:nvSpPr>
            <p:spPr>
              <a:xfrm>
                <a:off x="3657600" y="37798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Wichita</a:t>
                </a:r>
              </a:p>
            </p:txBody>
          </p:sp>
          <p:sp>
            <p:nvSpPr>
              <p:cNvPr id="106" name="Rectangle 105"/>
              <p:cNvSpPr/>
              <p:nvPr/>
            </p:nvSpPr>
            <p:spPr>
              <a:xfrm>
                <a:off x="3657600" y="4084619"/>
                <a:ext cx="1066800"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**Not Listed</a:t>
                </a:r>
              </a:p>
            </p:txBody>
          </p:sp>
        </p:grpSp>
        <p:sp>
          <p:nvSpPr>
            <p:cNvPr id="107" name="Rectangle 106"/>
            <p:cNvSpPr/>
            <p:nvPr/>
          </p:nvSpPr>
          <p:spPr>
            <a:xfrm>
              <a:off x="3657600" y="4326731"/>
              <a:ext cx="1219200" cy="39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Futura Md" pitchFamily="34" charset="0"/>
                </a:rPr>
                <a:t>**</a:t>
              </a:r>
              <a:r>
                <a:rPr lang="en-US" sz="800" dirty="0" smtClean="0">
                  <a:solidFill>
                    <a:schemeClr val="tx1"/>
                  </a:solidFill>
                  <a:latin typeface="Futura Md" pitchFamily="34" charset="0"/>
                </a:rPr>
                <a:t> </a:t>
              </a:r>
              <a:r>
                <a:rPr lang="en-US" sz="700" dirty="0" smtClean="0">
                  <a:solidFill>
                    <a:schemeClr val="tx1"/>
                  </a:solidFill>
                  <a:latin typeface="Futura Md" pitchFamily="34" charset="0"/>
                </a:rPr>
                <a:t>For users whose locations are not supported, only 19 news categories will be offered</a:t>
              </a:r>
              <a:r>
                <a:rPr lang="en-US" sz="600" dirty="0" smtClean="0">
                  <a:solidFill>
                    <a:schemeClr val="tx1"/>
                  </a:solidFill>
                  <a:latin typeface="Futura Md" pitchFamily="34" charset="0"/>
                </a:rPr>
                <a:t>.</a:t>
              </a:r>
              <a:endParaRPr lang="en-US" sz="700" dirty="0" smtClean="0">
                <a:solidFill>
                  <a:schemeClr val="tx1"/>
                </a:solidFill>
                <a:latin typeface="Futura Md" pitchFamily="34" charset="0"/>
              </a:endParaRPr>
            </a:p>
          </p:txBody>
        </p:sp>
      </p:grpSp>
      <p:grpSp>
        <p:nvGrpSpPr>
          <p:cNvPr id="219" name="Group 218"/>
          <p:cNvGrpSpPr/>
          <p:nvPr/>
        </p:nvGrpSpPr>
        <p:grpSpPr>
          <a:xfrm>
            <a:off x="152400" y="1202531"/>
            <a:ext cx="2743200" cy="3886200"/>
            <a:chOff x="4876800" y="1126331"/>
            <a:chExt cx="2743200" cy="3886200"/>
          </a:xfrm>
        </p:grpSpPr>
        <p:grpSp>
          <p:nvGrpSpPr>
            <p:cNvPr id="12" name="Group 80"/>
            <p:cNvGrpSpPr/>
            <p:nvPr/>
          </p:nvGrpSpPr>
          <p:grpSpPr>
            <a:xfrm>
              <a:off x="4876800" y="1126331"/>
              <a:ext cx="2743200" cy="3886200"/>
              <a:chOff x="152400" y="2342543"/>
              <a:chExt cx="6520070" cy="3733800"/>
            </a:xfrm>
          </p:grpSpPr>
          <p:sp>
            <p:nvSpPr>
              <p:cNvPr id="134" name="Rectangle 133"/>
              <p:cNvSpPr/>
              <p:nvPr/>
            </p:nvSpPr>
            <p:spPr>
              <a:xfrm>
                <a:off x="152400" y="2635390"/>
                <a:ext cx="6520070" cy="344095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52400" y="2342543"/>
                <a:ext cx="652007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152400" y="2342543"/>
                <a:ext cx="6291297"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latin typeface="Futura Md" pitchFamily="34" charset="0"/>
                    <a:cs typeface="Aharoni" pitchFamily="2" charset="-79"/>
                  </a:rPr>
                  <a:t>NEWS STRUCTURE - CATEGORY</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115" name="Rectangle 114"/>
            <p:cNvSpPr/>
            <p:nvPr/>
          </p:nvSpPr>
          <p:spPr>
            <a:xfrm>
              <a:off x="4939482" y="1507332"/>
              <a:ext cx="2604317" cy="152399"/>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CATEGORY</a:t>
              </a:r>
              <a:endParaRPr lang="en-US" sz="1100" b="1" dirty="0">
                <a:solidFill>
                  <a:schemeClr val="tx1"/>
                </a:solidFill>
                <a:latin typeface="Futura Md" pitchFamily="34" charset="0"/>
              </a:endParaRPr>
            </a:p>
          </p:txBody>
        </p:sp>
        <p:sp>
          <p:nvSpPr>
            <p:cNvPr id="116" name="Rectangle 115"/>
            <p:cNvSpPr/>
            <p:nvPr/>
          </p:nvSpPr>
          <p:spPr>
            <a:xfrm>
              <a:off x="4941849" y="4555331"/>
              <a:ext cx="2536902"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LOCATIONS</a:t>
              </a:r>
              <a:endParaRPr lang="en-US" sz="1100" b="1" dirty="0">
                <a:solidFill>
                  <a:schemeClr val="tx1"/>
                </a:solidFill>
                <a:latin typeface="Futura Md" pitchFamily="34" charset="0"/>
              </a:endParaRPr>
            </a:p>
          </p:txBody>
        </p:sp>
        <p:sp>
          <p:nvSpPr>
            <p:cNvPr id="133" name="Rectangle 132"/>
            <p:cNvSpPr/>
            <p:nvPr/>
          </p:nvSpPr>
          <p:spPr>
            <a:xfrm>
              <a:off x="4953000" y="4761764"/>
              <a:ext cx="2536902"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See “News Locations” in the adjacent table</a:t>
              </a:r>
            </a:p>
          </p:txBody>
        </p:sp>
        <p:grpSp>
          <p:nvGrpSpPr>
            <p:cNvPr id="109" name="Group 143"/>
            <p:cNvGrpSpPr/>
            <p:nvPr/>
          </p:nvGrpSpPr>
          <p:grpSpPr>
            <a:xfrm>
              <a:off x="4876800" y="1735931"/>
              <a:ext cx="2667000" cy="2819400"/>
              <a:chOff x="3733800" y="1735932"/>
              <a:chExt cx="2438400" cy="2285999"/>
            </a:xfrm>
          </p:grpSpPr>
          <p:grpSp>
            <p:nvGrpSpPr>
              <p:cNvPr id="113" name="Group 139"/>
              <p:cNvGrpSpPr/>
              <p:nvPr/>
            </p:nvGrpSpPr>
            <p:grpSpPr>
              <a:xfrm>
                <a:off x="3803256" y="1735932"/>
                <a:ext cx="2368944" cy="1981199"/>
                <a:chOff x="3803256" y="1735931"/>
                <a:chExt cx="2368944" cy="2236675"/>
              </a:xfrm>
            </p:grpSpPr>
            <p:sp>
              <p:nvSpPr>
                <p:cNvPr id="137" name="Rectangle 136"/>
                <p:cNvSpPr/>
                <p:nvPr/>
              </p:nvSpPr>
              <p:spPr>
                <a:xfrm>
                  <a:off x="3803256" y="1964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U.S. Business News**</a:t>
                  </a:r>
                </a:p>
              </p:txBody>
            </p:sp>
            <p:sp>
              <p:nvSpPr>
                <p:cNvPr id="138" name="Rectangle 137"/>
                <p:cNvSpPr/>
                <p:nvPr/>
              </p:nvSpPr>
              <p:spPr>
                <a:xfrm>
                  <a:off x="3803256" y="1735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Local News Brief*</a:t>
                  </a:r>
                </a:p>
              </p:txBody>
            </p:sp>
            <p:sp>
              <p:nvSpPr>
                <p:cNvPr id="139" name="Rectangle 138"/>
                <p:cNvSpPr/>
                <p:nvPr/>
              </p:nvSpPr>
              <p:spPr>
                <a:xfrm>
                  <a:off x="3803256" y="2193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Accounting &amp; Consulting</a:t>
                  </a:r>
                </a:p>
              </p:txBody>
            </p:sp>
            <p:sp>
              <p:nvSpPr>
                <p:cNvPr id="140" name="Rectangle 139"/>
                <p:cNvSpPr/>
                <p:nvPr/>
              </p:nvSpPr>
              <p:spPr>
                <a:xfrm>
                  <a:off x="3803256" y="2421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Agriculture</a:t>
                  </a:r>
                </a:p>
              </p:txBody>
            </p:sp>
            <p:sp>
              <p:nvSpPr>
                <p:cNvPr id="141" name="Rectangle 140"/>
                <p:cNvSpPr/>
                <p:nvPr/>
              </p:nvSpPr>
              <p:spPr>
                <a:xfrm>
                  <a:off x="3803256" y="2650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Banking &amp; Financial Services</a:t>
                  </a:r>
                </a:p>
              </p:txBody>
            </p:sp>
            <p:sp>
              <p:nvSpPr>
                <p:cNvPr id="142" name="Rectangle 141"/>
                <p:cNvSpPr/>
                <p:nvPr/>
              </p:nvSpPr>
              <p:spPr>
                <a:xfrm>
                  <a:off x="3803256" y="2878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Economic Snapshot &amp; Bankruptcies</a:t>
                  </a:r>
                </a:p>
              </p:txBody>
            </p:sp>
            <p:sp>
              <p:nvSpPr>
                <p:cNvPr id="143" name="Rectangle 142"/>
                <p:cNvSpPr/>
                <p:nvPr/>
              </p:nvSpPr>
              <p:spPr>
                <a:xfrm>
                  <a:off x="3803256" y="3107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Education</a:t>
                  </a:r>
                </a:p>
              </p:txBody>
            </p:sp>
            <p:sp>
              <p:nvSpPr>
                <p:cNvPr id="144" name="Rectangle 143"/>
                <p:cNvSpPr/>
                <p:nvPr/>
              </p:nvSpPr>
              <p:spPr>
                <a:xfrm>
                  <a:off x="3803256" y="3336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Energy, the Environment and Green</a:t>
                  </a:r>
                </a:p>
              </p:txBody>
            </p:sp>
            <p:sp>
              <p:nvSpPr>
                <p:cNvPr id="145" name="Rectangle 144"/>
                <p:cNvSpPr/>
                <p:nvPr/>
              </p:nvSpPr>
              <p:spPr>
                <a:xfrm>
                  <a:off x="3810000" y="3564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Health Care</a:t>
                  </a:r>
                </a:p>
              </p:txBody>
            </p:sp>
            <p:sp>
              <p:nvSpPr>
                <p:cNvPr id="146" name="Rectangle 145"/>
                <p:cNvSpPr/>
                <p:nvPr/>
              </p:nvSpPr>
              <p:spPr>
                <a:xfrm>
                  <a:off x="3810000" y="3793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Human Resources</a:t>
                  </a:r>
                </a:p>
              </p:txBody>
            </p:sp>
            <p:sp>
              <p:nvSpPr>
                <p:cNvPr id="147" name="Rectangle 146"/>
                <p:cNvSpPr/>
                <p:nvPr/>
              </p:nvSpPr>
              <p:spPr>
                <a:xfrm>
                  <a:off x="5015712" y="1964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Legal Services</a:t>
                  </a:r>
                </a:p>
              </p:txBody>
            </p:sp>
            <p:sp>
              <p:nvSpPr>
                <p:cNvPr id="148" name="Rectangle 147"/>
                <p:cNvSpPr/>
                <p:nvPr/>
              </p:nvSpPr>
              <p:spPr>
                <a:xfrm>
                  <a:off x="5015712" y="1735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Insurance</a:t>
                  </a:r>
                </a:p>
              </p:txBody>
            </p:sp>
            <p:sp>
              <p:nvSpPr>
                <p:cNvPr id="149" name="Rectangle 148"/>
                <p:cNvSpPr/>
                <p:nvPr/>
              </p:nvSpPr>
              <p:spPr>
                <a:xfrm>
                  <a:off x="5015712" y="2193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Logistics &amp; </a:t>
                  </a:r>
                </a:p>
                <a:p>
                  <a:pPr algn="ctr"/>
                  <a:r>
                    <a:rPr lang="en-US" sz="800" dirty="0" smtClean="0">
                      <a:solidFill>
                        <a:schemeClr val="tx1"/>
                      </a:solidFill>
                      <a:latin typeface="Futura Md" pitchFamily="34" charset="0"/>
                    </a:rPr>
                    <a:t>Transportation</a:t>
                  </a:r>
                </a:p>
              </p:txBody>
            </p:sp>
            <p:sp>
              <p:nvSpPr>
                <p:cNvPr id="150" name="Rectangle 149"/>
                <p:cNvSpPr/>
                <p:nvPr/>
              </p:nvSpPr>
              <p:spPr>
                <a:xfrm>
                  <a:off x="5015712" y="2421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Manufacturing</a:t>
                  </a:r>
                </a:p>
              </p:txBody>
            </p:sp>
            <p:sp>
              <p:nvSpPr>
                <p:cNvPr id="151" name="Rectangle 150"/>
                <p:cNvSpPr/>
                <p:nvPr/>
              </p:nvSpPr>
              <p:spPr>
                <a:xfrm>
                  <a:off x="5015712" y="2650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Media &amp; Marketing</a:t>
                  </a:r>
                </a:p>
              </p:txBody>
            </p:sp>
            <p:sp>
              <p:nvSpPr>
                <p:cNvPr id="152" name="Rectangle 151"/>
                <p:cNvSpPr/>
                <p:nvPr/>
              </p:nvSpPr>
              <p:spPr>
                <a:xfrm>
                  <a:off x="5015712" y="28789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Real Estate</a:t>
                  </a:r>
                </a:p>
              </p:txBody>
            </p:sp>
            <p:sp>
              <p:nvSpPr>
                <p:cNvPr id="153" name="Rectangle 152"/>
                <p:cNvSpPr/>
                <p:nvPr/>
              </p:nvSpPr>
              <p:spPr>
                <a:xfrm>
                  <a:off x="5015712" y="31075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Retailing &amp; Restaurants</a:t>
                  </a:r>
                </a:p>
              </p:txBody>
            </p:sp>
            <p:sp>
              <p:nvSpPr>
                <p:cNvPr id="154" name="Rectangle 153"/>
                <p:cNvSpPr/>
                <p:nvPr/>
              </p:nvSpPr>
              <p:spPr>
                <a:xfrm>
                  <a:off x="5022456" y="33361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Sports</a:t>
                  </a:r>
                </a:p>
              </p:txBody>
            </p:sp>
            <p:sp>
              <p:nvSpPr>
                <p:cNvPr id="155" name="Rectangle 154"/>
                <p:cNvSpPr/>
                <p:nvPr/>
              </p:nvSpPr>
              <p:spPr>
                <a:xfrm>
                  <a:off x="5022456" y="35647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Technology</a:t>
                  </a:r>
                </a:p>
              </p:txBody>
            </p:sp>
            <p:sp>
              <p:nvSpPr>
                <p:cNvPr id="156" name="Rectangle 155"/>
                <p:cNvSpPr/>
                <p:nvPr/>
              </p:nvSpPr>
              <p:spPr>
                <a:xfrm>
                  <a:off x="5022456" y="3793331"/>
                  <a:ext cx="1149744" cy="1792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Travel Industry</a:t>
                  </a:r>
                </a:p>
              </p:txBody>
            </p:sp>
          </p:grpSp>
          <p:sp>
            <p:nvSpPr>
              <p:cNvPr id="114" name="Rectangle 113"/>
              <p:cNvSpPr/>
              <p:nvPr/>
            </p:nvSpPr>
            <p:spPr>
              <a:xfrm>
                <a:off x="3733800" y="3717131"/>
                <a:ext cx="2438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00" dirty="0" smtClean="0">
                    <a:solidFill>
                      <a:schemeClr val="tx1"/>
                    </a:solidFill>
                    <a:latin typeface="Futura Md" pitchFamily="34" charset="0"/>
                  </a:rPr>
                  <a:t>* Only available for ACBJ supported cities</a:t>
                </a:r>
              </a:p>
              <a:p>
                <a:r>
                  <a:rPr lang="en-US" sz="500" dirty="0" smtClean="0">
                    <a:solidFill>
                      <a:schemeClr val="tx1"/>
                    </a:solidFill>
                    <a:latin typeface="Futura Md" pitchFamily="34" charset="0"/>
                  </a:rPr>
                  <a:t>** U.S. Business News is a news category leveraging on Portfolio TODAY, and email product currently available on bizjournals.com</a:t>
                </a:r>
              </a:p>
            </p:txBody>
          </p:sp>
        </p:grpSp>
      </p:grpSp>
      <p:sp>
        <p:nvSpPr>
          <p:cNvPr id="158" name="Rectangle 157"/>
          <p:cNvSpPr/>
          <p:nvPr/>
        </p:nvSpPr>
        <p:spPr>
          <a:xfrm>
            <a:off x="76200" y="973931"/>
            <a:ext cx="7391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solidFill>
                <a:latin typeface="Futura Md" pitchFamily="34" charset="0"/>
              </a:rPr>
              <a:t>Free news Briefs offered by American City Business Journals are categorized by News Category and News Location.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7" name="Picture 2"/>
          <p:cNvPicPr>
            <a:picLocks noChangeAspect="1" noChangeArrowheads="1"/>
          </p:cNvPicPr>
          <p:nvPr/>
        </p:nvPicPr>
        <p:blipFill>
          <a:blip r:embed="rId3" cstate="print"/>
          <a:srcRect/>
          <a:stretch>
            <a:fillRect/>
          </a:stretch>
        </p:blipFill>
        <p:spPr bwMode="auto">
          <a:xfrm>
            <a:off x="7696201" y="1507331"/>
            <a:ext cx="636818" cy="6368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grpSp>
        <p:nvGrpSpPr>
          <p:cNvPr id="6" name="Group 80"/>
          <p:cNvGrpSpPr/>
          <p:nvPr/>
        </p:nvGrpSpPr>
        <p:grpSpPr>
          <a:xfrm>
            <a:off x="152400" y="1206972"/>
            <a:ext cx="3505200" cy="951107"/>
            <a:chOff x="152400" y="1583531"/>
            <a:chExt cx="3124200" cy="951107"/>
          </a:xfrm>
        </p:grpSpPr>
        <p:sp>
          <p:nvSpPr>
            <p:cNvPr id="12" name="Rectangle 11"/>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1888331"/>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Collect and print industry  news – banking, energy, healthcare and more – along with schedules and to-do lists.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4" name="Rectangle 1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8" name="Group 81"/>
          <p:cNvGrpSpPr/>
          <p:nvPr/>
        </p:nvGrpSpPr>
        <p:grpSpPr>
          <a:xfrm>
            <a:off x="152400" y="2197572"/>
            <a:ext cx="3505200" cy="1280755"/>
            <a:chOff x="2590800" y="1583531"/>
            <a:chExt cx="6400800" cy="1280755"/>
          </a:xfrm>
        </p:grpSpPr>
        <p:sp>
          <p:nvSpPr>
            <p:cNvPr id="17" name="Rectangle 16"/>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67001" y="1848648"/>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Through Google™ Calendar and FOCUS Online, Daily Brief delivers news and analysis from a variety of industries – banking, energy, healthcare and more.  Print vital information – and your schedules and to-do-lists – all from one location.</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9" name="Rectangle 18"/>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21" name="Rectangle 20"/>
          <p:cNvSpPr/>
          <p:nvPr/>
        </p:nvSpPr>
        <p:spPr>
          <a:xfrm>
            <a:off x="152400" y="3797771"/>
            <a:ext cx="2209800" cy="1274291"/>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 y="3492972"/>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2400" y="3492972"/>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9" name="Group 57"/>
          <p:cNvGrpSpPr/>
          <p:nvPr/>
        </p:nvGrpSpPr>
        <p:grpSpPr>
          <a:xfrm>
            <a:off x="252462" y="3945731"/>
            <a:ext cx="2033538" cy="970020"/>
            <a:chOff x="1219200" y="364331"/>
            <a:chExt cx="9424938" cy="4495800"/>
          </a:xfrm>
        </p:grpSpPr>
        <p:grpSp>
          <p:nvGrpSpPr>
            <p:cNvPr id="10" name="Group 34"/>
            <p:cNvGrpSpPr/>
            <p:nvPr/>
          </p:nvGrpSpPr>
          <p:grpSpPr>
            <a:xfrm>
              <a:off x="1219200" y="364331"/>
              <a:ext cx="9424938" cy="4495800"/>
              <a:chOff x="381000" y="1431131"/>
              <a:chExt cx="7064272" cy="3369736"/>
            </a:xfrm>
          </p:grpSpPr>
          <p:grpSp>
            <p:nvGrpSpPr>
              <p:cNvPr id="11" name="Group 136"/>
              <p:cNvGrpSpPr/>
              <p:nvPr/>
            </p:nvGrpSpPr>
            <p:grpSpPr>
              <a:xfrm>
                <a:off x="381000" y="1431131"/>
                <a:ext cx="7064272" cy="3369736"/>
                <a:chOff x="5995726" y="5054643"/>
                <a:chExt cx="3301295" cy="1574756"/>
              </a:xfrm>
            </p:grpSpPr>
            <p:sp>
              <p:nvSpPr>
                <p:cNvPr id="36" name="Rectangle 35"/>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6" name="Group 33"/>
              <p:cNvGrpSpPr/>
              <p:nvPr/>
            </p:nvGrpSpPr>
            <p:grpSpPr>
              <a:xfrm>
                <a:off x="1981200" y="2345531"/>
                <a:ext cx="1295400" cy="1295400"/>
                <a:chOff x="7467600" y="3031331"/>
                <a:chExt cx="1143000" cy="1143000"/>
              </a:xfrm>
            </p:grpSpPr>
            <p:sp>
              <p:nvSpPr>
                <p:cNvPr id="34" name="Rounded Rectangle 33"/>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105x105-reuters-us.png"/>
                <p:cNvPicPr>
                  <a:picLocks noChangeAspect="1"/>
                </p:cNvPicPr>
                <p:nvPr/>
              </p:nvPicPr>
              <p:blipFill>
                <a:blip r:embed="rId6"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24" name="Group 56"/>
            <p:cNvGrpSpPr/>
            <p:nvPr/>
          </p:nvGrpSpPr>
          <p:grpSpPr>
            <a:xfrm>
              <a:off x="2874445" y="836695"/>
              <a:ext cx="5964755" cy="3323884"/>
              <a:chOff x="5160445" y="836695"/>
              <a:chExt cx="5964755" cy="3323884"/>
            </a:xfrm>
          </p:grpSpPr>
          <p:sp>
            <p:nvSpPr>
              <p:cNvPr id="27" name="Rectangle 26"/>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5"/>
              <p:cNvGrpSpPr/>
              <p:nvPr/>
            </p:nvGrpSpPr>
            <p:grpSpPr>
              <a:xfrm>
                <a:off x="5160445" y="836695"/>
                <a:ext cx="5964755" cy="3323884"/>
                <a:chOff x="5160445" y="836695"/>
                <a:chExt cx="5964755" cy="3323884"/>
              </a:xfrm>
            </p:grpSpPr>
            <p:cxnSp>
              <p:nvCxnSpPr>
                <p:cNvPr id="29" name="Straight Connector 28"/>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31" name="Rectangle 30"/>
                <p:cNvSpPr/>
                <p:nvPr/>
              </p:nvSpPr>
              <p:spPr>
                <a:xfrm>
                  <a:off x="5160445" y="3447458"/>
                  <a:ext cx="2714749"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grpSp>
        </p:grpSp>
      </p:grpSp>
      <p:grpSp>
        <p:nvGrpSpPr>
          <p:cNvPr id="26" name="Group 103"/>
          <p:cNvGrpSpPr/>
          <p:nvPr/>
        </p:nvGrpSpPr>
        <p:grpSpPr>
          <a:xfrm>
            <a:off x="2438400" y="3492972"/>
            <a:ext cx="1295400" cy="1579090"/>
            <a:chOff x="990600" y="3183731"/>
            <a:chExt cx="1676400" cy="1579090"/>
          </a:xfrm>
        </p:grpSpPr>
        <p:sp>
          <p:nvSpPr>
            <p:cNvPr id="39" name="Rectangle 38"/>
            <p:cNvSpPr/>
            <p:nvPr/>
          </p:nvSpPr>
          <p:spPr>
            <a:xfrm>
              <a:off x="990600" y="3488530"/>
              <a:ext cx="1600200" cy="1274291"/>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43" name="Rectangle 42"/>
          <p:cNvSpPr/>
          <p:nvPr/>
        </p:nvSpPr>
        <p:spPr>
          <a:xfrm>
            <a:off x="3733800" y="1511771"/>
            <a:ext cx="2286000" cy="3560291"/>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2000" y="430615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 name="Rectangle 3"/>
          <p:cNvSpPr/>
          <p:nvPr/>
        </p:nvSpPr>
        <p:spPr>
          <a:xfrm>
            <a:off x="1455977" y="433114"/>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FOCUS Online</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28" name="Group 60"/>
          <p:cNvGrpSpPr/>
          <p:nvPr/>
        </p:nvGrpSpPr>
        <p:grpSpPr>
          <a:xfrm>
            <a:off x="51816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7"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1722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Picture 6" descr="http://3.bp.blogspot.com/_oWfw6hi5skI/SRcpdaBozLI/AAAAAAAABTo/RI22T47FOMs/S220/FocusLogo.jpg"/>
          <p:cNvPicPr>
            <a:picLocks noChangeAspect="1" noChangeArrowheads="1"/>
          </p:cNvPicPr>
          <p:nvPr/>
        </p:nvPicPr>
        <p:blipFill>
          <a:blip r:embed="rId8" cstate="print">
            <a:clrChange>
              <a:clrFrom>
                <a:srgbClr val="FFFDFB"/>
              </a:clrFrom>
              <a:clrTo>
                <a:srgbClr val="FFFDFB">
                  <a:alpha val="0"/>
                </a:srgbClr>
              </a:clrTo>
            </a:clrChange>
          </a:blip>
          <a:srcRect/>
          <a:stretch>
            <a:fillRect/>
          </a:stretch>
        </p:blipFill>
        <p:spPr bwMode="auto">
          <a:xfrm>
            <a:off x="6553200" y="59531"/>
            <a:ext cx="987773" cy="533400"/>
          </a:xfrm>
          <a:prstGeom prst="rect">
            <a:avLst/>
          </a:prstGeom>
          <a:noFill/>
        </p:spPr>
      </p:pic>
      <p:pic>
        <p:nvPicPr>
          <p:cNvPr id="61" name="Picture 7"/>
          <p:cNvPicPr>
            <a:picLocks noChangeAspect="1" noChangeArrowheads="1"/>
          </p:cNvPicPr>
          <p:nvPr/>
        </p:nvPicPr>
        <p:blipFill>
          <a:blip r:embed="rId9" cstate="print"/>
          <a:srcRect/>
          <a:stretch>
            <a:fillRect/>
          </a:stretch>
        </p:blipFill>
        <p:spPr bwMode="auto">
          <a:xfrm>
            <a:off x="8382000" y="1507331"/>
            <a:ext cx="609600" cy="6096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3" name="Picture 2" descr="http://www.germany-map.org/images/germany-flag.gif"/>
          <p:cNvPicPr>
            <a:picLocks noChangeAspect="1" noChangeArrowheads="1"/>
          </p:cNvPicPr>
          <p:nvPr/>
        </p:nvPicPr>
        <p:blipFill>
          <a:blip r:embed="rId10" cstate="print"/>
          <a:srcRect/>
          <a:stretch>
            <a:fillRect/>
          </a:stretch>
        </p:blipFill>
        <p:spPr bwMode="auto">
          <a:xfrm>
            <a:off x="2819400" y="4250531"/>
            <a:ext cx="457200" cy="282449"/>
          </a:xfrm>
          <a:prstGeom prst="rect">
            <a:avLst/>
          </a:prstGeom>
          <a:noFill/>
          <a:ln>
            <a:solidFill>
              <a:schemeClr val="tx1"/>
            </a:solidFill>
          </a:ln>
          <a:effectLst>
            <a:outerShdw blurRad="50800" dist="38100" dir="2700000" algn="tl" rotWithShape="0">
              <a:prstClr val="black">
                <a:alpha val="40000"/>
              </a:prstClr>
            </a:outerShdw>
          </a:effectLst>
        </p:spPr>
      </p:pic>
      <p:sp>
        <p:nvSpPr>
          <p:cNvPr id="64" name="Rectangle 63"/>
          <p:cNvSpPr/>
          <p:nvPr/>
        </p:nvSpPr>
        <p:spPr>
          <a:xfrm>
            <a:off x="2362200" y="48733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German</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68" name="Rectangle 67"/>
          <p:cNvSpPr/>
          <p:nvPr/>
        </p:nvSpPr>
        <p:spPr>
          <a:xfrm>
            <a:off x="3733800" y="1202531"/>
            <a:ext cx="22860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733800" y="1202531"/>
            <a:ext cx="21336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DAILY BRIEF STRUCTURE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32" name="Group 144"/>
          <p:cNvGrpSpPr/>
          <p:nvPr/>
        </p:nvGrpSpPr>
        <p:grpSpPr>
          <a:xfrm>
            <a:off x="3810000" y="1583531"/>
            <a:ext cx="2133600" cy="533400"/>
            <a:chOff x="3810000" y="4416443"/>
            <a:chExt cx="2360068" cy="533400"/>
          </a:xfrm>
        </p:grpSpPr>
        <p:sp>
          <p:nvSpPr>
            <p:cNvPr id="98" name="Rectangle 97"/>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99" name="Rectangle 98"/>
            <p:cNvSpPr/>
            <p:nvPr/>
          </p:nvSpPr>
          <p:spPr>
            <a:xfrm>
              <a:off x="3810000" y="4618019"/>
              <a:ext cx="2360068" cy="3318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solidFill>
                  <a:latin typeface="Futura Md" pitchFamily="34" charset="0"/>
                </a:rPr>
                <a:t>3 Calendar Views:  </a:t>
              </a:r>
            </a:p>
            <a:p>
              <a:pPr algn="ctr"/>
              <a:r>
                <a:rPr lang="en-US" sz="1000" dirty="0" smtClean="0">
                  <a:solidFill>
                    <a:schemeClr val="tx1"/>
                  </a:solidFill>
                  <a:latin typeface="Futura Md" pitchFamily="34" charset="0"/>
                </a:rPr>
                <a:t>Today, This Week &amp; This Month</a:t>
              </a:r>
            </a:p>
          </p:txBody>
        </p:sp>
      </p:grpSp>
      <p:sp>
        <p:nvSpPr>
          <p:cNvPr id="67" name="Rectangle 66"/>
          <p:cNvSpPr/>
          <p:nvPr/>
        </p:nvSpPr>
        <p:spPr>
          <a:xfrm>
            <a:off x="3810000" y="2255819"/>
            <a:ext cx="2135527"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sp>
        <p:nvSpPr>
          <p:cNvPr id="100" name="Rectangle 99"/>
          <p:cNvSpPr/>
          <p:nvPr/>
        </p:nvSpPr>
        <p:spPr>
          <a:xfrm>
            <a:off x="3810000" y="2484419"/>
            <a:ext cx="1030014" cy="15240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CATEGORY</a:t>
            </a:r>
            <a:endParaRPr lang="en-US" sz="700" dirty="0">
              <a:solidFill>
                <a:schemeClr val="tx1"/>
              </a:solidFill>
              <a:latin typeface="Futura Md" pitchFamily="34" charset="0"/>
            </a:endParaRPr>
          </a:p>
        </p:txBody>
      </p:sp>
      <p:grpSp>
        <p:nvGrpSpPr>
          <p:cNvPr id="38" name="Group 111"/>
          <p:cNvGrpSpPr/>
          <p:nvPr/>
        </p:nvGrpSpPr>
        <p:grpSpPr>
          <a:xfrm>
            <a:off x="3810000" y="2713019"/>
            <a:ext cx="2133600" cy="1994712"/>
            <a:chOff x="3810000" y="2484419"/>
            <a:chExt cx="2209800" cy="2663844"/>
          </a:xfrm>
        </p:grpSpPr>
        <p:sp>
          <p:nvSpPr>
            <p:cNvPr id="102" name="Rectangle 101"/>
            <p:cNvSpPr/>
            <p:nvPr/>
          </p:nvSpPr>
          <p:spPr>
            <a:xfrm>
              <a:off x="3810000" y="24844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Banken</a:t>
              </a:r>
              <a:endParaRPr lang="en-US" sz="1000" dirty="0" smtClean="0">
                <a:solidFill>
                  <a:schemeClr val="tx1"/>
                </a:solidFill>
                <a:latin typeface="Futura Md" pitchFamily="34" charset="0"/>
              </a:endParaRPr>
            </a:p>
          </p:txBody>
        </p:sp>
        <p:sp>
          <p:nvSpPr>
            <p:cNvPr id="103" name="Rectangle 102"/>
            <p:cNvSpPr/>
            <p:nvPr/>
          </p:nvSpPr>
          <p:spPr>
            <a:xfrm>
              <a:off x="4953000" y="2484419"/>
              <a:ext cx="1066800" cy="26638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Free news digests offered.  Brief articles only.  Contents from the latest date will be printed.  Up to 25 brief articles per category.</a:t>
              </a:r>
            </a:p>
          </p:txBody>
        </p:sp>
        <p:sp>
          <p:nvSpPr>
            <p:cNvPr id="104" name="Rectangle 103"/>
            <p:cNvSpPr/>
            <p:nvPr/>
          </p:nvSpPr>
          <p:spPr>
            <a:xfrm>
              <a:off x="3810000" y="27892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Gesundheit</a:t>
              </a:r>
              <a:endParaRPr lang="en-US" sz="1000" dirty="0" smtClean="0">
                <a:solidFill>
                  <a:schemeClr val="tx1"/>
                </a:solidFill>
                <a:latin typeface="Futura Md" pitchFamily="34" charset="0"/>
              </a:endParaRPr>
            </a:p>
          </p:txBody>
        </p:sp>
        <p:sp>
          <p:nvSpPr>
            <p:cNvPr id="105" name="Rectangle 104"/>
            <p:cNvSpPr/>
            <p:nvPr/>
          </p:nvSpPr>
          <p:spPr>
            <a:xfrm>
              <a:off x="3810000" y="30940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Energiesparen</a:t>
              </a:r>
              <a:endParaRPr lang="en-US" sz="1000" dirty="0" smtClean="0">
                <a:solidFill>
                  <a:schemeClr val="tx1"/>
                </a:solidFill>
                <a:latin typeface="Futura Md" pitchFamily="34" charset="0"/>
              </a:endParaRPr>
            </a:p>
          </p:txBody>
        </p:sp>
        <p:sp>
          <p:nvSpPr>
            <p:cNvPr id="106" name="Rectangle 105"/>
            <p:cNvSpPr/>
            <p:nvPr/>
          </p:nvSpPr>
          <p:spPr>
            <a:xfrm>
              <a:off x="3810000" y="33988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Immobilien</a:t>
              </a:r>
              <a:endParaRPr lang="en-US" sz="1000" dirty="0" smtClean="0">
                <a:solidFill>
                  <a:schemeClr val="tx1"/>
                </a:solidFill>
                <a:latin typeface="Futura Md" pitchFamily="34" charset="0"/>
              </a:endParaRPr>
            </a:p>
          </p:txBody>
        </p:sp>
        <p:sp>
          <p:nvSpPr>
            <p:cNvPr id="107" name="Rectangle 106"/>
            <p:cNvSpPr/>
            <p:nvPr/>
          </p:nvSpPr>
          <p:spPr>
            <a:xfrm>
              <a:off x="3810000" y="37036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Bauen</a:t>
              </a:r>
              <a:endParaRPr lang="en-US" sz="1000" dirty="0" smtClean="0">
                <a:solidFill>
                  <a:schemeClr val="tx1"/>
                </a:solidFill>
                <a:latin typeface="Futura Md" pitchFamily="34" charset="0"/>
              </a:endParaRPr>
            </a:p>
          </p:txBody>
        </p:sp>
        <p:sp>
          <p:nvSpPr>
            <p:cNvPr id="108" name="Rectangle 107"/>
            <p:cNvSpPr/>
            <p:nvPr/>
          </p:nvSpPr>
          <p:spPr>
            <a:xfrm>
              <a:off x="3810000" y="40084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solidFill>
                  <a:latin typeface="Futura Md" pitchFamily="34" charset="0"/>
                </a:rPr>
                <a:t>Auto</a:t>
              </a:r>
            </a:p>
          </p:txBody>
        </p:sp>
        <p:sp>
          <p:nvSpPr>
            <p:cNvPr id="109" name="Rectangle 108"/>
            <p:cNvSpPr/>
            <p:nvPr/>
          </p:nvSpPr>
          <p:spPr>
            <a:xfrm>
              <a:off x="3810000" y="43132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Versichergen</a:t>
              </a:r>
              <a:endParaRPr lang="en-US" sz="1000" dirty="0" smtClean="0">
                <a:solidFill>
                  <a:schemeClr val="tx1"/>
                </a:solidFill>
                <a:latin typeface="Futura Md" pitchFamily="34" charset="0"/>
              </a:endParaRPr>
            </a:p>
          </p:txBody>
        </p:sp>
        <p:sp>
          <p:nvSpPr>
            <p:cNvPr id="110" name="Rectangle 109"/>
            <p:cNvSpPr/>
            <p:nvPr/>
          </p:nvSpPr>
          <p:spPr>
            <a:xfrm>
              <a:off x="3810000" y="46180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Reisen</a:t>
              </a:r>
              <a:endParaRPr lang="en-US" sz="1000" dirty="0" smtClean="0">
                <a:solidFill>
                  <a:schemeClr val="tx1"/>
                </a:solidFill>
                <a:latin typeface="Futura Md" pitchFamily="34" charset="0"/>
              </a:endParaRPr>
            </a:p>
          </p:txBody>
        </p:sp>
        <p:sp>
          <p:nvSpPr>
            <p:cNvPr id="111" name="Rectangle 110"/>
            <p:cNvSpPr/>
            <p:nvPr/>
          </p:nvSpPr>
          <p:spPr>
            <a:xfrm>
              <a:off x="3810000" y="4922819"/>
              <a:ext cx="1066800" cy="22544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smtClean="0">
                  <a:solidFill>
                    <a:schemeClr val="tx1"/>
                  </a:solidFill>
                  <a:latin typeface="Futura Md" pitchFamily="34" charset="0"/>
                </a:rPr>
                <a:t>Finanzen</a:t>
              </a:r>
              <a:endParaRPr lang="en-US" sz="1000" dirty="0" smtClean="0">
                <a:solidFill>
                  <a:schemeClr val="tx1"/>
                </a:solidFill>
                <a:latin typeface="Futura Md" pitchFamily="34" charset="0"/>
              </a:endParaRPr>
            </a:p>
          </p:txBody>
        </p:sp>
      </p:grpSp>
      <p:sp>
        <p:nvSpPr>
          <p:cNvPr id="113" name="Rectangle 112"/>
          <p:cNvSpPr/>
          <p:nvPr/>
        </p:nvSpPr>
        <p:spPr>
          <a:xfrm>
            <a:off x="4913586" y="2484419"/>
            <a:ext cx="1030014" cy="15240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CONTENT FORMAT</a:t>
            </a:r>
            <a:endParaRPr lang="en-US" sz="700" dirty="0">
              <a:solidFill>
                <a:schemeClr val="tx1"/>
              </a:solidFill>
              <a:latin typeface="Futura Md" pitchFamily="34" charset="0"/>
            </a:endParaRPr>
          </a:p>
        </p:txBody>
      </p:sp>
      <p:grpSp>
        <p:nvGrpSpPr>
          <p:cNvPr id="42" name="Group 65"/>
          <p:cNvGrpSpPr/>
          <p:nvPr/>
        </p:nvGrpSpPr>
        <p:grpSpPr>
          <a:xfrm>
            <a:off x="5879643" y="1615863"/>
            <a:ext cx="2426157" cy="3262805"/>
            <a:chOff x="5753109" y="1676772"/>
            <a:chExt cx="2825849" cy="3800331"/>
          </a:xfrm>
        </p:grpSpPr>
        <p:grpSp>
          <p:nvGrpSpPr>
            <p:cNvPr id="44" name="Group 64"/>
            <p:cNvGrpSpPr/>
            <p:nvPr/>
          </p:nvGrpSpPr>
          <p:grpSpPr>
            <a:xfrm>
              <a:off x="5897430" y="1676772"/>
              <a:ext cx="2681528" cy="3199926"/>
              <a:chOff x="5542184" y="1643550"/>
              <a:chExt cx="2868441" cy="3422982"/>
            </a:xfrm>
          </p:grpSpPr>
          <p:pic>
            <p:nvPicPr>
              <p:cNvPr id="73731" name="Picture 3"/>
              <p:cNvPicPr>
                <a:picLocks noChangeAspect="1" noChangeArrowheads="1"/>
              </p:cNvPicPr>
              <p:nvPr/>
            </p:nvPicPr>
            <p:blipFill>
              <a:blip r:embed="rId11" cstate="print"/>
              <a:srcRect l="7321" t="4944" r="10008" b="559"/>
              <a:stretch>
                <a:fillRect/>
              </a:stretch>
            </p:blipFill>
            <p:spPr bwMode="auto">
              <a:xfrm rot="21056038">
                <a:off x="5542184" y="1643550"/>
                <a:ext cx="1932296" cy="2724224"/>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3730" name="Picture 2"/>
              <p:cNvPicPr>
                <a:picLocks noChangeAspect="1" noChangeArrowheads="1"/>
              </p:cNvPicPr>
              <p:nvPr/>
            </p:nvPicPr>
            <p:blipFill>
              <a:blip r:embed="rId12" cstate="print"/>
              <a:srcRect l="9664" t="4324" r="11734" b="772"/>
              <a:stretch>
                <a:fillRect/>
              </a:stretch>
            </p:blipFill>
            <p:spPr bwMode="auto">
              <a:xfrm rot="587466">
                <a:off x="6478333" y="2342309"/>
                <a:ext cx="1932292" cy="2724223"/>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58" name="Picture 5"/>
            <p:cNvPicPr>
              <a:picLocks noChangeAspect="1" noChangeArrowheads="1"/>
            </p:cNvPicPr>
            <p:nvPr/>
          </p:nvPicPr>
          <p:blipFill>
            <a:blip r:embed="rId13" cstate="print"/>
            <a:srcRect l="2806" t="5413" r="1800" b="1738"/>
            <a:stretch>
              <a:fillRect/>
            </a:stretch>
          </p:blipFill>
          <p:spPr bwMode="auto">
            <a:xfrm>
              <a:off x="5753109" y="3680442"/>
              <a:ext cx="2528807" cy="179666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75" name="Rectangle 74"/>
          <p:cNvSpPr/>
          <p:nvPr/>
        </p:nvSpPr>
        <p:spPr>
          <a:xfrm>
            <a:off x="3733800" y="4707731"/>
            <a:ext cx="2285999" cy="415474"/>
          </a:xfrm>
          <a:prstGeom prst="rect">
            <a:avLst/>
          </a:prstGeom>
          <a:noFill/>
        </p:spPr>
        <p:txBody>
          <a:bodyPr wrap="square" lIns="91416" tIns="45708" rIns="91416" bIns="45708">
            <a:spAutoFit/>
          </a:bodyPr>
          <a:lstStyle/>
          <a:p>
            <a:pPr algn="ctr"/>
            <a:r>
              <a:rPr lang="en-US" sz="700" dirty="0" smtClean="0">
                <a:solidFill>
                  <a:prstClr val="black"/>
                </a:solidFill>
                <a:latin typeface="Futura Md" pitchFamily="34" charset="0"/>
              </a:rPr>
              <a:t>Free news digests offered by FOCUS Online.  </a:t>
            </a:r>
          </a:p>
          <a:p>
            <a:pPr algn="ctr"/>
            <a:r>
              <a:rPr lang="en-US" sz="700" dirty="0" smtClean="0">
                <a:solidFill>
                  <a:prstClr val="black"/>
                </a:solidFill>
                <a:latin typeface="Futura Md" pitchFamily="34" charset="0"/>
              </a:rPr>
              <a:t>Germany’s Daily Brief offers up to 25 brief articles in 9 different  industry categories.</a:t>
            </a:r>
            <a:endParaRPr lang="en-US" sz="7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7" name="Picture 2"/>
          <p:cNvPicPr>
            <a:picLocks noChangeAspect="1" noChangeArrowheads="1"/>
          </p:cNvPicPr>
          <p:nvPr/>
        </p:nvPicPr>
        <p:blipFill>
          <a:blip r:embed="rId3" cstate="print"/>
          <a:srcRect/>
          <a:stretch>
            <a:fillRect/>
          </a:stretch>
        </p:blipFill>
        <p:spPr bwMode="auto">
          <a:xfrm>
            <a:off x="7696201" y="1507331"/>
            <a:ext cx="636818" cy="6368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grpSp>
        <p:nvGrpSpPr>
          <p:cNvPr id="6" name="Group 80"/>
          <p:cNvGrpSpPr/>
          <p:nvPr/>
        </p:nvGrpSpPr>
        <p:grpSpPr>
          <a:xfrm>
            <a:off x="152400" y="1202531"/>
            <a:ext cx="3505200" cy="951107"/>
            <a:chOff x="152400" y="1583531"/>
            <a:chExt cx="3124200" cy="951107"/>
          </a:xfrm>
        </p:grpSpPr>
        <p:sp>
          <p:nvSpPr>
            <p:cNvPr id="12" name="Rectangle 11"/>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1888331"/>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Collect and print financial and business news from Class </a:t>
              </a:r>
              <a:r>
                <a:rPr lang="en-US" sz="1200" dirty="0" err="1" smtClean="0">
                  <a:ln w="254000">
                    <a:noFill/>
                    <a:prstDash val="solid"/>
                  </a:ln>
                  <a:solidFill>
                    <a:schemeClr val="tx1">
                      <a:lumMod val="85000"/>
                      <a:lumOff val="15000"/>
                    </a:schemeClr>
                  </a:solidFill>
                  <a:effectLst/>
                  <a:latin typeface="Futura Md" pitchFamily="34" charset="0"/>
                  <a:cs typeface="Aharoni" pitchFamily="2" charset="-79"/>
                </a:rPr>
                <a:t>Editori</a:t>
              </a:r>
              <a:r>
                <a:rPr lang="en-US" sz="1200" dirty="0" smtClean="0">
                  <a:ln w="254000">
                    <a:noFill/>
                    <a:prstDash val="solid"/>
                  </a:ln>
                  <a:solidFill>
                    <a:schemeClr val="tx1">
                      <a:lumMod val="85000"/>
                      <a:lumOff val="15000"/>
                    </a:schemeClr>
                  </a:solidFill>
                  <a:effectLst/>
                  <a:latin typeface="Futura Md" pitchFamily="34" charset="0"/>
                  <a:cs typeface="Aharoni" pitchFamily="2" charset="-79"/>
                </a:rPr>
                <a:t>, along with your schedules and to-do lists.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4" name="Rectangle 1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8" name="Group 81"/>
          <p:cNvGrpSpPr/>
          <p:nvPr/>
        </p:nvGrpSpPr>
        <p:grpSpPr>
          <a:xfrm>
            <a:off x="152400" y="2193131"/>
            <a:ext cx="3505200" cy="1280755"/>
            <a:chOff x="2590800" y="1583531"/>
            <a:chExt cx="6400800" cy="1280755"/>
          </a:xfrm>
        </p:grpSpPr>
        <p:sp>
          <p:nvSpPr>
            <p:cNvPr id="17" name="Rectangle 16"/>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67001" y="1848648"/>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Through Google™ Calendar and Class News, Daily Brief delivers access to news from finance, economics, marketing, fashion and more.  Print vital information – and your schedules and to-do lists – all from one location.</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9" name="Rectangle 18"/>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21" name="Rectangle 20"/>
          <p:cNvSpPr/>
          <p:nvPr/>
        </p:nvSpPr>
        <p:spPr>
          <a:xfrm>
            <a:off x="152400" y="3793331"/>
            <a:ext cx="2209800" cy="1219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9" name="Group 57"/>
          <p:cNvGrpSpPr/>
          <p:nvPr/>
        </p:nvGrpSpPr>
        <p:grpSpPr>
          <a:xfrm>
            <a:off x="252462" y="3890111"/>
            <a:ext cx="2033538" cy="970020"/>
            <a:chOff x="1219200" y="364331"/>
            <a:chExt cx="9424938" cy="4495800"/>
          </a:xfrm>
        </p:grpSpPr>
        <p:grpSp>
          <p:nvGrpSpPr>
            <p:cNvPr id="10" name="Group 34"/>
            <p:cNvGrpSpPr/>
            <p:nvPr/>
          </p:nvGrpSpPr>
          <p:grpSpPr>
            <a:xfrm>
              <a:off x="1219200" y="364331"/>
              <a:ext cx="9424938" cy="4495800"/>
              <a:chOff x="381000" y="1431131"/>
              <a:chExt cx="7064272" cy="3369736"/>
            </a:xfrm>
          </p:grpSpPr>
          <p:grpSp>
            <p:nvGrpSpPr>
              <p:cNvPr id="11" name="Group 136"/>
              <p:cNvGrpSpPr/>
              <p:nvPr/>
            </p:nvGrpSpPr>
            <p:grpSpPr>
              <a:xfrm>
                <a:off x="381000" y="1431131"/>
                <a:ext cx="7064272" cy="3369736"/>
                <a:chOff x="5995726" y="5054643"/>
                <a:chExt cx="3301295" cy="1574756"/>
              </a:xfrm>
            </p:grpSpPr>
            <p:sp>
              <p:nvSpPr>
                <p:cNvPr id="36" name="Rectangle 35"/>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6" name="Group 33"/>
              <p:cNvGrpSpPr/>
              <p:nvPr/>
            </p:nvGrpSpPr>
            <p:grpSpPr>
              <a:xfrm>
                <a:off x="1981200" y="2345531"/>
                <a:ext cx="1295400" cy="1295400"/>
                <a:chOff x="7467600" y="3031331"/>
                <a:chExt cx="1143000" cy="1143000"/>
              </a:xfrm>
            </p:grpSpPr>
            <p:sp>
              <p:nvSpPr>
                <p:cNvPr id="34" name="Rounded Rectangle 33"/>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105x105-reuters-us.png"/>
                <p:cNvPicPr>
                  <a:picLocks noChangeAspect="1"/>
                </p:cNvPicPr>
                <p:nvPr/>
              </p:nvPicPr>
              <p:blipFill>
                <a:blip r:embed="rId6"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24" name="Group 56"/>
            <p:cNvGrpSpPr/>
            <p:nvPr/>
          </p:nvGrpSpPr>
          <p:grpSpPr>
            <a:xfrm>
              <a:off x="2874440" y="836695"/>
              <a:ext cx="5964760" cy="3323884"/>
              <a:chOff x="5160440" y="836695"/>
              <a:chExt cx="5964760" cy="3323884"/>
            </a:xfrm>
          </p:grpSpPr>
          <p:sp>
            <p:nvSpPr>
              <p:cNvPr id="27" name="Rectangle 26"/>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5"/>
              <p:cNvGrpSpPr/>
              <p:nvPr/>
            </p:nvGrpSpPr>
            <p:grpSpPr>
              <a:xfrm>
                <a:off x="5160440" y="836695"/>
                <a:ext cx="5964760" cy="3323884"/>
                <a:chOff x="5160440" y="836695"/>
                <a:chExt cx="5964760" cy="3323884"/>
              </a:xfrm>
            </p:grpSpPr>
            <p:cxnSp>
              <p:nvCxnSpPr>
                <p:cNvPr id="29" name="Straight Connector 28"/>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31" name="Rectangle 30"/>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grpSp>
        </p:grpSp>
      </p:grpSp>
      <p:grpSp>
        <p:nvGrpSpPr>
          <p:cNvPr id="26" name="Group 103"/>
          <p:cNvGrpSpPr/>
          <p:nvPr/>
        </p:nvGrpSpPr>
        <p:grpSpPr>
          <a:xfrm>
            <a:off x="2438400" y="3488531"/>
            <a:ext cx="1295400" cy="1524000"/>
            <a:chOff x="990600" y="3183731"/>
            <a:chExt cx="1676400" cy="1524000"/>
          </a:xfrm>
        </p:grpSpPr>
        <p:sp>
          <p:nvSpPr>
            <p:cNvPr id="39" name="Rectangle 38"/>
            <p:cNvSpPr/>
            <p:nvPr/>
          </p:nvSpPr>
          <p:spPr>
            <a:xfrm>
              <a:off x="990600" y="3488531"/>
              <a:ext cx="1600200" cy="1219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49"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2000" y="42505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 name="Rectangle 3"/>
          <p:cNvSpPr/>
          <p:nvPr/>
        </p:nvSpPr>
        <p:spPr>
          <a:xfrm>
            <a:off x="1455977" y="433114"/>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Class News</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28" name="Group 60"/>
          <p:cNvGrpSpPr/>
          <p:nvPr/>
        </p:nvGrpSpPr>
        <p:grpSpPr>
          <a:xfrm>
            <a:off x="51816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7"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1722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4754" name="Picture 2" descr="http://upload.wikimedia.org/wikipedia/en/8/8d/Logo_class_news.jpg"/>
          <p:cNvPicPr>
            <a:picLocks noChangeAspect="1" noChangeArrowheads="1"/>
          </p:cNvPicPr>
          <p:nvPr/>
        </p:nvPicPr>
        <p:blipFill>
          <a:blip r:embed="rId8" cstate="print"/>
          <a:srcRect t="27017" b="9944"/>
          <a:stretch>
            <a:fillRect/>
          </a:stretch>
        </p:blipFill>
        <p:spPr bwMode="auto">
          <a:xfrm>
            <a:off x="6477000" y="135731"/>
            <a:ext cx="1128713" cy="533400"/>
          </a:xfrm>
          <a:prstGeom prst="rect">
            <a:avLst/>
          </a:prstGeom>
          <a:noFill/>
        </p:spPr>
      </p:pic>
      <p:pic>
        <p:nvPicPr>
          <p:cNvPr id="58" name="Picture 6"/>
          <p:cNvPicPr>
            <a:picLocks noChangeAspect="1" noChangeArrowheads="1"/>
          </p:cNvPicPr>
          <p:nvPr/>
        </p:nvPicPr>
        <p:blipFill>
          <a:blip r:embed="rId9" cstate="print"/>
          <a:srcRect/>
          <a:stretch>
            <a:fillRect/>
          </a:stretch>
        </p:blipFill>
        <p:spPr bwMode="auto">
          <a:xfrm>
            <a:off x="8382000" y="1507331"/>
            <a:ext cx="609600" cy="6096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4" name="Picture 29" descr="Italy.bmp"/>
          <p:cNvPicPr>
            <a:picLocks noChangeAspect="1"/>
          </p:cNvPicPr>
          <p:nvPr/>
        </p:nvPicPr>
        <p:blipFill>
          <a:blip r:embed="rId10" cstate="print"/>
          <a:srcRect l="2268" t="3125" r="2026" b="3125"/>
          <a:stretch>
            <a:fillRect/>
          </a:stretch>
        </p:blipFill>
        <p:spPr bwMode="auto">
          <a:xfrm>
            <a:off x="2805018" y="4174331"/>
            <a:ext cx="471582" cy="28712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9" name="Rectangle 58"/>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Italian</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61" name="Rectangle 60"/>
          <p:cNvSpPr/>
          <p:nvPr/>
        </p:nvSpPr>
        <p:spPr>
          <a:xfrm>
            <a:off x="3733800" y="1511771"/>
            <a:ext cx="2286000" cy="350076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733800" y="1202531"/>
            <a:ext cx="22860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733800" y="1202531"/>
            <a:ext cx="1981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DAILY BRIEF STRUCTURE</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71" name="Rectangle 70"/>
          <p:cNvSpPr/>
          <p:nvPr/>
        </p:nvSpPr>
        <p:spPr>
          <a:xfrm>
            <a:off x="3657600" y="4597057"/>
            <a:ext cx="2590799" cy="415474"/>
          </a:xfrm>
          <a:prstGeom prst="rect">
            <a:avLst/>
          </a:prstGeom>
          <a:noFill/>
        </p:spPr>
        <p:txBody>
          <a:bodyPr wrap="square" lIns="91416" tIns="45708" rIns="91416" bIns="45708">
            <a:spAutoFit/>
          </a:bodyPr>
          <a:lstStyle/>
          <a:p>
            <a:pPr algn="ctr"/>
            <a:r>
              <a:rPr lang="en-US" sz="700" dirty="0" smtClean="0">
                <a:solidFill>
                  <a:prstClr val="black"/>
                </a:solidFill>
                <a:latin typeface="Futura Md" pitchFamily="34" charset="0"/>
              </a:rPr>
              <a:t>Free news digests offered by Milano </a:t>
            </a:r>
            <a:r>
              <a:rPr lang="en-US" sz="700" dirty="0" err="1" smtClean="0">
                <a:solidFill>
                  <a:prstClr val="black"/>
                </a:solidFill>
                <a:latin typeface="Futura Md" pitchFamily="34" charset="0"/>
              </a:rPr>
              <a:t>Finanza</a:t>
            </a:r>
            <a:r>
              <a:rPr lang="en-US" sz="700" dirty="0" smtClean="0">
                <a:solidFill>
                  <a:prstClr val="black"/>
                </a:solidFill>
                <a:latin typeface="Futura Md" pitchFamily="34" charset="0"/>
              </a:rPr>
              <a:t>.  </a:t>
            </a:r>
          </a:p>
          <a:p>
            <a:pPr algn="ctr"/>
            <a:r>
              <a:rPr lang="en-US" sz="700" dirty="0" smtClean="0">
                <a:solidFill>
                  <a:prstClr val="black"/>
                </a:solidFill>
                <a:latin typeface="Futura Md" pitchFamily="34" charset="0"/>
              </a:rPr>
              <a:t>Italy’s Daily Brief offers news digests in 4</a:t>
            </a:r>
          </a:p>
          <a:p>
            <a:pPr algn="ctr"/>
            <a:r>
              <a:rPr lang="en-US" sz="700" dirty="0" smtClean="0">
                <a:solidFill>
                  <a:prstClr val="black"/>
                </a:solidFill>
                <a:latin typeface="Futura Md" pitchFamily="34" charset="0"/>
              </a:rPr>
              <a:t> different categories.</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grpSp>
        <p:nvGrpSpPr>
          <p:cNvPr id="65" name="Group 144"/>
          <p:cNvGrpSpPr/>
          <p:nvPr/>
        </p:nvGrpSpPr>
        <p:grpSpPr>
          <a:xfrm>
            <a:off x="3810000" y="1583531"/>
            <a:ext cx="2133600" cy="533400"/>
            <a:chOff x="3810000" y="4416443"/>
            <a:chExt cx="2360068" cy="533400"/>
          </a:xfrm>
        </p:grpSpPr>
        <p:sp>
          <p:nvSpPr>
            <p:cNvPr id="69" name="Rectangle 68"/>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70" name="Rectangle 69"/>
            <p:cNvSpPr/>
            <p:nvPr/>
          </p:nvSpPr>
          <p:spPr>
            <a:xfrm>
              <a:off x="3810000" y="4618019"/>
              <a:ext cx="2360068" cy="3318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solidFill>
                  <a:latin typeface="Futura Md" pitchFamily="34" charset="0"/>
                </a:rPr>
                <a:t>3 Calendar Views:  </a:t>
              </a:r>
            </a:p>
            <a:p>
              <a:pPr algn="ctr"/>
              <a:r>
                <a:rPr lang="en-US" sz="1000" dirty="0" smtClean="0">
                  <a:solidFill>
                    <a:schemeClr val="tx1"/>
                  </a:solidFill>
                  <a:latin typeface="Futura Md" pitchFamily="34" charset="0"/>
                </a:rPr>
                <a:t>Today, This Week &amp; This Month</a:t>
              </a:r>
            </a:p>
          </p:txBody>
        </p:sp>
      </p:grpSp>
      <p:grpSp>
        <p:nvGrpSpPr>
          <p:cNvPr id="89" name="Group 88"/>
          <p:cNvGrpSpPr/>
          <p:nvPr/>
        </p:nvGrpSpPr>
        <p:grpSpPr>
          <a:xfrm>
            <a:off x="3810000" y="2345531"/>
            <a:ext cx="2135527" cy="2209800"/>
            <a:chOff x="3810000" y="2116931"/>
            <a:chExt cx="2135527" cy="2209800"/>
          </a:xfrm>
        </p:grpSpPr>
        <p:sp>
          <p:nvSpPr>
            <p:cNvPr id="73" name="Rectangle 72"/>
            <p:cNvSpPr/>
            <p:nvPr/>
          </p:nvSpPr>
          <p:spPr>
            <a:xfrm>
              <a:off x="3810000" y="2116931"/>
              <a:ext cx="2135527"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sp>
          <p:nvSpPr>
            <p:cNvPr id="74" name="Rectangle 73"/>
            <p:cNvSpPr/>
            <p:nvPr/>
          </p:nvSpPr>
          <p:spPr>
            <a:xfrm>
              <a:off x="3810000" y="2345531"/>
              <a:ext cx="1030014" cy="15240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CATEGORY</a:t>
              </a:r>
              <a:endParaRPr lang="en-US" sz="700" dirty="0">
                <a:solidFill>
                  <a:schemeClr val="tx1"/>
                </a:solidFill>
                <a:latin typeface="Futura Md" pitchFamily="34" charset="0"/>
              </a:endParaRPr>
            </a:p>
          </p:txBody>
        </p:sp>
        <p:grpSp>
          <p:nvGrpSpPr>
            <p:cNvPr id="88" name="Group 87"/>
            <p:cNvGrpSpPr/>
            <p:nvPr/>
          </p:nvGrpSpPr>
          <p:grpSpPr>
            <a:xfrm>
              <a:off x="3810000" y="2567597"/>
              <a:ext cx="2133600" cy="1759134"/>
              <a:chOff x="3810000" y="2567597"/>
              <a:chExt cx="2133600" cy="1759134"/>
            </a:xfrm>
          </p:grpSpPr>
          <p:sp>
            <p:nvSpPr>
              <p:cNvPr id="77" name="Rectangle 76"/>
              <p:cNvSpPr/>
              <p:nvPr/>
            </p:nvSpPr>
            <p:spPr>
              <a:xfrm>
                <a:off x="3810000" y="2567597"/>
                <a:ext cx="1030014" cy="38753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err="1" smtClean="0">
                    <a:solidFill>
                      <a:schemeClr val="tx1"/>
                    </a:solidFill>
                    <a:latin typeface="Futura Md" pitchFamily="34" charset="0"/>
                  </a:rPr>
                  <a:t>Finanza</a:t>
                </a:r>
                <a:endParaRPr lang="en-US" sz="1050" dirty="0" smtClean="0">
                  <a:solidFill>
                    <a:schemeClr val="tx1"/>
                  </a:solidFill>
                  <a:latin typeface="Futura Md" pitchFamily="34" charset="0"/>
                </a:endParaRPr>
              </a:p>
            </p:txBody>
          </p:sp>
          <p:sp>
            <p:nvSpPr>
              <p:cNvPr id="78" name="Rectangle 77"/>
              <p:cNvSpPr/>
              <p:nvPr/>
            </p:nvSpPr>
            <p:spPr>
              <a:xfrm>
                <a:off x="4913586" y="2574131"/>
                <a:ext cx="1030014" cy="1752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All summaries from the last available date.</a:t>
                </a:r>
              </a:p>
            </p:txBody>
          </p:sp>
          <p:sp>
            <p:nvSpPr>
              <p:cNvPr id="79" name="Rectangle 78"/>
              <p:cNvSpPr/>
              <p:nvPr/>
            </p:nvSpPr>
            <p:spPr>
              <a:xfrm>
                <a:off x="3810000" y="3031331"/>
                <a:ext cx="1030014" cy="38753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err="1" smtClean="0">
                    <a:solidFill>
                      <a:schemeClr val="tx1"/>
                    </a:solidFill>
                    <a:latin typeface="Futura Md" pitchFamily="34" charset="0"/>
                  </a:rPr>
                  <a:t>Economia</a:t>
                </a:r>
                <a:r>
                  <a:rPr lang="en-US" sz="1050" dirty="0" smtClean="0">
                    <a:solidFill>
                      <a:schemeClr val="tx1"/>
                    </a:solidFill>
                    <a:latin typeface="Futura Md" pitchFamily="34" charset="0"/>
                  </a:rPr>
                  <a:t> e </a:t>
                </a:r>
                <a:r>
                  <a:rPr lang="en-US" sz="1050" dirty="0" err="1" smtClean="0">
                    <a:solidFill>
                      <a:schemeClr val="tx1"/>
                    </a:solidFill>
                    <a:latin typeface="Futura Md" pitchFamily="34" charset="0"/>
                  </a:rPr>
                  <a:t>Politica</a:t>
                </a:r>
                <a:endParaRPr lang="en-US" sz="1050" dirty="0" smtClean="0">
                  <a:solidFill>
                    <a:schemeClr val="tx1"/>
                  </a:solidFill>
                  <a:latin typeface="Futura Md" pitchFamily="34" charset="0"/>
                </a:endParaRPr>
              </a:p>
            </p:txBody>
          </p:sp>
          <p:sp>
            <p:nvSpPr>
              <p:cNvPr id="80" name="Rectangle 79"/>
              <p:cNvSpPr/>
              <p:nvPr/>
            </p:nvSpPr>
            <p:spPr>
              <a:xfrm>
                <a:off x="3810000" y="3481997"/>
                <a:ext cx="1030014" cy="38753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Futura Md" pitchFamily="34" charset="0"/>
                  </a:rPr>
                  <a:t>Fashion</a:t>
                </a:r>
              </a:p>
            </p:txBody>
          </p:sp>
          <p:sp>
            <p:nvSpPr>
              <p:cNvPr id="81" name="Rectangle 80"/>
              <p:cNvSpPr/>
              <p:nvPr/>
            </p:nvSpPr>
            <p:spPr>
              <a:xfrm>
                <a:off x="3810000" y="3939197"/>
                <a:ext cx="1030014" cy="38753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Futura Md" pitchFamily="34" charset="0"/>
                  </a:rPr>
                  <a:t>Marketing</a:t>
                </a:r>
              </a:p>
            </p:txBody>
          </p:sp>
        </p:grpSp>
        <p:sp>
          <p:nvSpPr>
            <p:cNvPr id="76" name="Rectangle 75"/>
            <p:cNvSpPr/>
            <p:nvPr/>
          </p:nvSpPr>
          <p:spPr>
            <a:xfrm>
              <a:off x="4913586" y="2345531"/>
              <a:ext cx="1030014" cy="15240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CONTENT FORMAT</a:t>
              </a:r>
              <a:endParaRPr lang="en-US" sz="700" dirty="0">
                <a:solidFill>
                  <a:schemeClr val="tx1"/>
                </a:solidFill>
                <a:latin typeface="Futura Md" pitchFamily="34" charset="0"/>
              </a:endParaRPr>
            </a:p>
          </p:txBody>
        </p:sp>
      </p:grpSp>
      <p:grpSp>
        <p:nvGrpSpPr>
          <p:cNvPr id="32" name="Group 64"/>
          <p:cNvGrpSpPr/>
          <p:nvPr/>
        </p:nvGrpSpPr>
        <p:grpSpPr>
          <a:xfrm rot="20536015">
            <a:off x="5956558" y="926925"/>
            <a:ext cx="1715761" cy="3354872"/>
            <a:chOff x="7755153" y="1092304"/>
            <a:chExt cx="6980694" cy="13649549"/>
          </a:xfrm>
        </p:grpSpPr>
        <p:pic>
          <p:nvPicPr>
            <p:cNvPr id="74757" name="Picture 5"/>
            <p:cNvPicPr>
              <a:picLocks noChangeAspect="1" noChangeArrowheads="1"/>
            </p:cNvPicPr>
            <p:nvPr/>
          </p:nvPicPr>
          <p:blipFill>
            <a:blip r:embed="rId11" cstate="print"/>
            <a:srcRect l="5652" t="3730" r="6394" b="362"/>
            <a:stretch>
              <a:fillRect/>
            </a:stretch>
          </p:blipFill>
          <p:spPr bwMode="auto">
            <a:xfrm rot="224780">
              <a:off x="7755153" y="1092304"/>
              <a:ext cx="6014615" cy="8531833"/>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4756" name="Picture 4"/>
            <p:cNvPicPr>
              <a:picLocks noChangeAspect="1" noChangeArrowheads="1"/>
            </p:cNvPicPr>
            <p:nvPr/>
          </p:nvPicPr>
          <p:blipFill>
            <a:blip r:embed="rId12" cstate="print"/>
            <a:srcRect l="8321" t="4468" r="17478" b="662"/>
            <a:stretch>
              <a:fillRect/>
            </a:stretch>
          </p:blipFill>
          <p:spPr bwMode="auto">
            <a:xfrm rot="824161">
              <a:off x="8305066" y="3569021"/>
              <a:ext cx="6014615" cy="849092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4755" name="Picture 3"/>
            <p:cNvPicPr>
              <a:picLocks noChangeAspect="1" noChangeArrowheads="1"/>
            </p:cNvPicPr>
            <p:nvPr/>
          </p:nvPicPr>
          <p:blipFill>
            <a:blip r:embed="rId13" cstate="print"/>
            <a:srcRect l="5997" t="3482" r="8544" b="756"/>
            <a:stretch>
              <a:fillRect/>
            </a:stretch>
          </p:blipFill>
          <p:spPr bwMode="auto">
            <a:xfrm rot="1608948">
              <a:off x="8721230" y="6238005"/>
              <a:ext cx="6014617" cy="850384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67" name="Picture 5"/>
          <p:cNvPicPr>
            <a:picLocks noChangeAspect="1" noChangeArrowheads="1"/>
          </p:cNvPicPr>
          <p:nvPr/>
        </p:nvPicPr>
        <p:blipFill>
          <a:blip r:embed="rId14" cstate="print"/>
          <a:srcRect l="2806" t="5413" r="1800" b="1738"/>
          <a:stretch>
            <a:fillRect/>
          </a:stretch>
        </p:blipFill>
        <p:spPr bwMode="auto">
          <a:xfrm>
            <a:off x="5943600" y="3488531"/>
            <a:ext cx="2057400" cy="1461737"/>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7" name="Picture 2"/>
          <p:cNvPicPr>
            <a:picLocks noChangeAspect="1" noChangeArrowheads="1"/>
          </p:cNvPicPr>
          <p:nvPr/>
        </p:nvPicPr>
        <p:blipFill>
          <a:blip r:embed="rId3" cstate="print"/>
          <a:srcRect/>
          <a:stretch>
            <a:fillRect/>
          </a:stretch>
        </p:blipFill>
        <p:spPr bwMode="auto">
          <a:xfrm>
            <a:off x="7696201" y="1507331"/>
            <a:ext cx="636818" cy="6368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grpSp>
        <p:nvGrpSpPr>
          <p:cNvPr id="6" name="Group 80"/>
          <p:cNvGrpSpPr/>
          <p:nvPr/>
        </p:nvGrpSpPr>
        <p:grpSpPr>
          <a:xfrm>
            <a:off x="152400" y="1202531"/>
            <a:ext cx="3505200" cy="951107"/>
            <a:chOff x="152400" y="1583531"/>
            <a:chExt cx="3124200" cy="951107"/>
          </a:xfrm>
        </p:grpSpPr>
        <p:sp>
          <p:nvSpPr>
            <p:cNvPr id="12" name="Rectangle 11"/>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1888331"/>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Print financial news and market analysis from el </a:t>
              </a:r>
              <a:r>
                <a:rPr lang="en-US" sz="1200" dirty="0" err="1" smtClean="0">
                  <a:ln w="254000">
                    <a:noFill/>
                    <a:prstDash val="solid"/>
                  </a:ln>
                  <a:solidFill>
                    <a:schemeClr val="tx1">
                      <a:lumMod val="85000"/>
                      <a:lumOff val="15000"/>
                    </a:schemeClr>
                  </a:solidFill>
                  <a:effectLst/>
                  <a:latin typeface="Futura Md" pitchFamily="34" charset="0"/>
                  <a:cs typeface="Aharoni" pitchFamily="2" charset="-79"/>
                </a:rPr>
                <a:t>Economista</a:t>
              </a:r>
              <a:r>
                <a:rPr lang="en-US" sz="1200" dirty="0" smtClean="0">
                  <a:ln w="254000">
                    <a:noFill/>
                    <a:prstDash val="solid"/>
                  </a:ln>
                  <a:solidFill>
                    <a:schemeClr val="tx1">
                      <a:lumMod val="85000"/>
                      <a:lumOff val="15000"/>
                    </a:schemeClr>
                  </a:solidFill>
                  <a:effectLst/>
                  <a:latin typeface="Futura Md" pitchFamily="34" charset="0"/>
                  <a:cs typeface="Aharoni" pitchFamily="2" charset="-79"/>
                </a:rPr>
                <a:t>, along with your schedules and to-do lists.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4" name="Rectangle 1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8" name="Group 81"/>
          <p:cNvGrpSpPr/>
          <p:nvPr/>
        </p:nvGrpSpPr>
        <p:grpSpPr>
          <a:xfrm>
            <a:off x="152400" y="2193131"/>
            <a:ext cx="3505200" cy="1280755"/>
            <a:chOff x="2590800" y="1583531"/>
            <a:chExt cx="6400800" cy="1280755"/>
          </a:xfrm>
        </p:grpSpPr>
        <p:sp>
          <p:nvSpPr>
            <p:cNvPr id="17" name="Rectangle 16"/>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67001" y="1848648"/>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Through Google™ Calendar and el </a:t>
              </a:r>
              <a:r>
                <a:rPr lang="en-US" sz="1200" dirty="0" err="1" smtClean="0">
                  <a:ln w="254000">
                    <a:noFill/>
                    <a:prstDash val="solid"/>
                  </a:ln>
                  <a:solidFill>
                    <a:schemeClr val="tx1">
                      <a:lumMod val="85000"/>
                      <a:lumOff val="15000"/>
                    </a:schemeClr>
                  </a:solidFill>
                  <a:effectLst/>
                  <a:latin typeface="Futura Md" pitchFamily="34" charset="0"/>
                  <a:cs typeface="Aharoni" pitchFamily="2" charset="-79"/>
                </a:rPr>
                <a:t>Economista</a:t>
              </a:r>
              <a:r>
                <a:rPr lang="en-US" sz="1200" dirty="0" smtClean="0">
                  <a:ln w="254000">
                    <a:noFill/>
                    <a:prstDash val="solid"/>
                  </a:ln>
                  <a:solidFill>
                    <a:schemeClr val="tx1">
                      <a:lumMod val="85000"/>
                      <a:lumOff val="15000"/>
                    </a:schemeClr>
                  </a:solidFill>
                  <a:effectLst/>
                  <a:latin typeface="Futura Md" pitchFamily="34" charset="0"/>
                  <a:cs typeface="Aharoni" pitchFamily="2" charset="-79"/>
                </a:rPr>
                <a:t>, Daily Brief delivers access to news and analysis that affects the financial industry.  Print vital business information, along with your schedules and to-do lists, all from one location.</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9" name="Rectangle 18"/>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21" name="Rectangle 20"/>
          <p:cNvSpPr/>
          <p:nvPr/>
        </p:nvSpPr>
        <p:spPr>
          <a:xfrm>
            <a:off x="152400" y="3793331"/>
            <a:ext cx="2209800" cy="1219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9" name="Group 57"/>
          <p:cNvGrpSpPr/>
          <p:nvPr/>
        </p:nvGrpSpPr>
        <p:grpSpPr>
          <a:xfrm>
            <a:off x="252462" y="3890111"/>
            <a:ext cx="2033538" cy="970020"/>
            <a:chOff x="1219200" y="364331"/>
            <a:chExt cx="9424938" cy="4495800"/>
          </a:xfrm>
        </p:grpSpPr>
        <p:grpSp>
          <p:nvGrpSpPr>
            <p:cNvPr id="10" name="Group 34"/>
            <p:cNvGrpSpPr/>
            <p:nvPr/>
          </p:nvGrpSpPr>
          <p:grpSpPr>
            <a:xfrm>
              <a:off x="1219200" y="364331"/>
              <a:ext cx="9424938" cy="4495800"/>
              <a:chOff x="381000" y="1431131"/>
              <a:chExt cx="7064272" cy="3369736"/>
            </a:xfrm>
          </p:grpSpPr>
          <p:grpSp>
            <p:nvGrpSpPr>
              <p:cNvPr id="11" name="Group 136"/>
              <p:cNvGrpSpPr/>
              <p:nvPr/>
            </p:nvGrpSpPr>
            <p:grpSpPr>
              <a:xfrm>
                <a:off x="381000" y="1431131"/>
                <a:ext cx="7064272" cy="3369736"/>
                <a:chOff x="5995726" y="5054643"/>
                <a:chExt cx="3301295" cy="1574756"/>
              </a:xfrm>
            </p:grpSpPr>
            <p:sp>
              <p:nvSpPr>
                <p:cNvPr id="36" name="Rectangle 35"/>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6" name="Group 33"/>
              <p:cNvGrpSpPr/>
              <p:nvPr/>
            </p:nvGrpSpPr>
            <p:grpSpPr>
              <a:xfrm>
                <a:off x="1981200" y="2345531"/>
                <a:ext cx="1295400" cy="1295400"/>
                <a:chOff x="7467600" y="3031331"/>
                <a:chExt cx="1143000" cy="1143000"/>
              </a:xfrm>
            </p:grpSpPr>
            <p:sp>
              <p:nvSpPr>
                <p:cNvPr id="34" name="Rounded Rectangle 33"/>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105x105-reuters-us.png"/>
                <p:cNvPicPr>
                  <a:picLocks noChangeAspect="1"/>
                </p:cNvPicPr>
                <p:nvPr/>
              </p:nvPicPr>
              <p:blipFill>
                <a:blip r:embed="rId6"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24" name="Group 56"/>
            <p:cNvGrpSpPr/>
            <p:nvPr/>
          </p:nvGrpSpPr>
          <p:grpSpPr>
            <a:xfrm>
              <a:off x="2874440" y="836695"/>
              <a:ext cx="5964760" cy="3323884"/>
              <a:chOff x="5160440" y="836695"/>
              <a:chExt cx="5964760" cy="3323884"/>
            </a:xfrm>
          </p:grpSpPr>
          <p:sp>
            <p:nvSpPr>
              <p:cNvPr id="27" name="Rectangle 26"/>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5"/>
              <p:cNvGrpSpPr/>
              <p:nvPr/>
            </p:nvGrpSpPr>
            <p:grpSpPr>
              <a:xfrm>
                <a:off x="5160440" y="836695"/>
                <a:ext cx="5964760" cy="3323884"/>
                <a:chOff x="5160440" y="836695"/>
                <a:chExt cx="5964760" cy="3323884"/>
              </a:xfrm>
            </p:grpSpPr>
            <p:cxnSp>
              <p:nvCxnSpPr>
                <p:cNvPr id="29" name="Straight Connector 28"/>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31" name="Rectangle 30"/>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grpSp>
        </p:grpSp>
      </p:grpSp>
      <p:grpSp>
        <p:nvGrpSpPr>
          <p:cNvPr id="26" name="Group 103"/>
          <p:cNvGrpSpPr/>
          <p:nvPr/>
        </p:nvGrpSpPr>
        <p:grpSpPr>
          <a:xfrm>
            <a:off x="2438400" y="3488531"/>
            <a:ext cx="1295400" cy="1524000"/>
            <a:chOff x="990600" y="3183731"/>
            <a:chExt cx="1676400" cy="1524000"/>
          </a:xfrm>
        </p:grpSpPr>
        <p:sp>
          <p:nvSpPr>
            <p:cNvPr id="39" name="Rectangle 38"/>
            <p:cNvSpPr/>
            <p:nvPr/>
          </p:nvSpPr>
          <p:spPr>
            <a:xfrm>
              <a:off x="990600" y="3488531"/>
              <a:ext cx="1600200" cy="1219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49"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2000" y="42505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 name="Rectangle 3"/>
          <p:cNvSpPr/>
          <p:nvPr/>
        </p:nvSpPr>
        <p:spPr>
          <a:xfrm>
            <a:off x="1455977" y="433114"/>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El </a:t>
            </a:r>
            <a:r>
              <a:rPr lang="en-US" sz="4400" b="1" spc="-200"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Economista</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28" name="Group 60"/>
          <p:cNvGrpSpPr/>
          <p:nvPr/>
        </p:nvGrpSpPr>
        <p:grpSpPr>
          <a:xfrm>
            <a:off x="51816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7"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1722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Picture 6" descr="http://crm.snoop.com.ar/wp/wp-content/uploads/2008/12/el20economista.jpg"/>
          <p:cNvPicPr>
            <a:picLocks noChangeAspect="1" noChangeArrowheads="1"/>
          </p:cNvPicPr>
          <p:nvPr/>
        </p:nvPicPr>
        <p:blipFill>
          <a:blip r:embed="rId8" cstate="print"/>
          <a:srcRect/>
          <a:stretch>
            <a:fillRect/>
          </a:stretch>
        </p:blipFill>
        <p:spPr bwMode="auto">
          <a:xfrm>
            <a:off x="6629400" y="59531"/>
            <a:ext cx="533400" cy="533400"/>
          </a:xfrm>
          <a:prstGeom prst="rect">
            <a:avLst/>
          </a:prstGeom>
          <a:noFill/>
        </p:spPr>
      </p:pic>
      <p:pic>
        <p:nvPicPr>
          <p:cNvPr id="66" name="Picture 65" descr="sp-lgflag.gif"/>
          <p:cNvPicPr>
            <a:picLocks noChangeAspect="1"/>
          </p:cNvPicPr>
          <p:nvPr/>
        </p:nvPicPr>
        <p:blipFill>
          <a:blip r:embed="rId9" cstate="print"/>
          <a:srcRect/>
          <a:stretch>
            <a:fillRect/>
          </a:stretch>
        </p:blipFill>
        <p:spPr bwMode="auto">
          <a:xfrm>
            <a:off x="2819400" y="4199944"/>
            <a:ext cx="459921" cy="2791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8" name="Rectangle 57"/>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Spanish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63" name="Rectangle 62"/>
          <p:cNvSpPr/>
          <p:nvPr/>
        </p:nvSpPr>
        <p:spPr>
          <a:xfrm>
            <a:off x="3733800" y="1511771"/>
            <a:ext cx="2133600" cy="350076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33800" y="12025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733800" y="1202531"/>
            <a:ext cx="19050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DAILY BRIEF STRUCTURE</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61" name="Rectangle 60"/>
          <p:cNvSpPr/>
          <p:nvPr/>
        </p:nvSpPr>
        <p:spPr>
          <a:xfrm>
            <a:off x="3657600" y="4597057"/>
            <a:ext cx="2286000" cy="415474"/>
          </a:xfrm>
          <a:prstGeom prst="rect">
            <a:avLst/>
          </a:prstGeom>
          <a:noFill/>
        </p:spPr>
        <p:txBody>
          <a:bodyPr wrap="square" lIns="91416" tIns="45708" rIns="91416" bIns="45708">
            <a:spAutoFit/>
          </a:bodyPr>
          <a:lstStyle/>
          <a:p>
            <a:pPr algn="ctr"/>
            <a:r>
              <a:rPr lang="en-US" sz="700" dirty="0" smtClean="0">
                <a:solidFill>
                  <a:prstClr val="black"/>
                </a:solidFill>
                <a:latin typeface="Futura Md" pitchFamily="34" charset="0"/>
              </a:rPr>
              <a:t>Free news digests offered by el </a:t>
            </a:r>
            <a:r>
              <a:rPr lang="en-US" sz="700" dirty="0" err="1" smtClean="0">
                <a:solidFill>
                  <a:prstClr val="black"/>
                </a:solidFill>
                <a:latin typeface="Futura Md" pitchFamily="34" charset="0"/>
              </a:rPr>
              <a:t>Economista</a:t>
            </a:r>
            <a:r>
              <a:rPr lang="en-US" sz="700" dirty="0" smtClean="0">
                <a:solidFill>
                  <a:prstClr val="black"/>
                </a:solidFill>
                <a:latin typeface="Futura Md" pitchFamily="34" charset="0"/>
              </a:rPr>
              <a:t>. </a:t>
            </a:r>
          </a:p>
          <a:p>
            <a:pPr algn="ctr"/>
            <a:r>
              <a:rPr lang="en-US" sz="700" dirty="0" smtClean="0">
                <a:solidFill>
                  <a:prstClr val="black"/>
                </a:solidFill>
                <a:latin typeface="Futura Md" pitchFamily="34" charset="0"/>
              </a:rPr>
              <a:t>Spain's Daily Brief offers short paragraphs in 10 different industry categories.</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grpSp>
        <p:nvGrpSpPr>
          <p:cNvPr id="64" name="Group 144"/>
          <p:cNvGrpSpPr/>
          <p:nvPr/>
        </p:nvGrpSpPr>
        <p:grpSpPr>
          <a:xfrm>
            <a:off x="3810000" y="1583531"/>
            <a:ext cx="1981200" cy="533400"/>
            <a:chOff x="3810000" y="4416443"/>
            <a:chExt cx="2360068" cy="533400"/>
          </a:xfrm>
        </p:grpSpPr>
        <p:sp>
          <p:nvSpPr>
            <p:cNvPr id="75" name="Rectangle 74"/>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76" name="Rectangle 75"/>
            <p:cNvSpPr/>
            <p:nvPr/>
          </p:nvSpPr>
          <p:spPr>
            <a:xfrm>
              <a:off x="3810000" y="4618019"/>
              <a:ext cx="2360068" cy="3318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3 Calendar Views:  </a:t>
              </a:r>
            </a:p>
            <a:p>
              <a:pPr algn="ctr"/>
              <a:r>
                <a:rPr lang="en-US" sz="900" dirty="0" smtClean="0">
                  <a:solidFill>
                    <a:schemeClr val="tx1"/>
                  </a:solidFill>
                  <a:latin typeface="Futura Md" pitchFamily="34" charset="0"/>
                </a:rPr>
                <a:t>Today, This Week &amp; This Month</a:t>
              </a:r>
            </a:p>
          </p:txBody>
        </p:sp>
      </p:grpSp>
      <p:sp>
        <p:nvSpPr>
          <p:cNvPr id="78" name="Rectangle 77"/>
          <p:cNvSpPr/>
          <p:nvPr/>
        </p:nvSpPr>
        <p:spPr>
          <a:xfrm>
            <a:off x="3810002" y="2255819"/>
            <a:ext cx="1982989"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sp>
        <p:nvSpPr>
          <p:cNvPr id="79" name="Rectangle 78"/>
          <p:cNvSpPr/>
          <p:nvPr/>
        </p:nvSpPr>
        <p:spPr>
          <a:xfrm>
            <a:off x="3810000" y="2484419"/>
            <a:ext cx="19812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CATEGORY</a:t>
            </a:r>
            <a:endParaRPr lang="en-US" sz="700" dirty="0">
              <a:solidFill>
                <a:schemeClr val="tx1"/>
              </a:solidFill>
              <a:latin typeface="Futura Md" pitchFamily="34" charset="0"/>
            </a:endParaRPr>
          </a:p>
        </p:txBody>
      </p:sp>
      <p:sp>
        <p:nvSpPr>
          <p:cNvPr id="81" name="Rectangle 80"/>
          <p:cNvSpPr/>
          <p:nvPr/>
        </p:nvSpPr>
        <p:spPr>
          <a:xfrm>
            <a:off x="3810000" y="4160819"/>
            <a:ext cx="19812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CONTENT FORMAT</a:t>
            </a:r>
            <a:endParaRPr lang="en-US" sz="700" dirty="0">
              <a:solidFill>
                <a:schemeClr val="tx1"/>
              </a:solidFill>
              <a:latin typeface="Futura Md" pitchFamily="34" charset="0"/>
            </a:endParaRPr>
          </a:p>
        </p:txBody>
      </p:sp>
      <p:grpSp>
        <p:nvGrpSpPr>
          <p:cNvPr id="102" name="Group 101"/>
          <p:cNvGrpSpPr/>
          <p:nvPr/>
        </p:nvGrpSpPr>
        <p:grpSpPr>
          <a:xfrm>
            <a:off x="3810000" y="2650331"/>
            <a:ext cx="1981200" cy="1399460"/>
            <a:chOff x="3810000" y="2698671"/>
            <a:chExt cx="2133600" cy="1247060"/>
          </a:xfrm>
        </p:grpSpPr>
        <p:sp>
          <p:nvSpPr>
            <p:cNvPr id="92" name="Rectangle 91"/>
            <p:cNvSpPr/>
            <p:nvPr/>
          </p:nvSpPr>
          <p:spPr>
            <a:xfrm>
              <a:off x="4913586"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solidFill>
                    <a:schemeClr val="tx1"/>
                  </a:solidFill>
                  <a:latin typeface="Futura Md" pitchFamily="34" charset="0"/>
                </a:rPr>
                <a:t>Bolsas</a:t>
              </a:r>
              <a:r>
                <a:rPr lang="en-US" sz="800" dirty="0" smtClean="0">
                  <a:solidFill>
                    <a:schemeClr val="tx1"/>
                  </a:solidFill>
                  <a:latin typeface="Futura Md" pitchFamily="34" charset="0"/>
                </a:rPr>
                <a:t> y </a:t>
              </a:r>
              <a:r>
                <a:rPr lang="en-US" sz="800" dirty="0" err="1" smtClean="0">
                  <a:solidFill>
                    <a:schemeClr val="tx1"/>
                  </a:solidFill>
                  <a:latin typeface="Futura Md" pitchFamily="34" charset="0"/>
                </a:rPr>
                <a:t>mercados</a:t>
              </a:r>
              <a:endParaRPr lang="en-US" sz="800" dirty="0" smtClean="0">
                <a:solidFill>
                  <a:schemeClr val="tx1"/>
                </a:solidFill>
                <a:latin typeface="Futura Md" pitchFamily="34" charset="0"/>
              </a:endParaRPr>
            </a:p>
          </p:txBody>
        </p:sp>
        <p:sp>
          <p:nvSpPr>
            <p:cNvPr id="93" name="Rectangle 92"/>
            <p:cNvSpPr/>
            <p:nvPr/>
          </p:nvSpPr>
          <p:spPr>
            <a:xfrm>
              <a:off x="4913586"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solidFill>
                    <a:schemeClr val="tx1"/>
                  </a:solidFill>
                  <a:latin typeface="Futura Md" pitchFamily="34" charset="0"/>
                </a:rPr>
                <a:t>Actualidad</a:t>
              </a:r>
              <a:r>
                <a:rPr lang="en-US" sz="800" dirty="0" smtClean="0">
                  <a:solidFill>
                    <a:schemeClr val="tx1"/>
                  </a:solidFill>
                  <a:latin typeface="Futura Md" pitchFamily="34" charset="0"/>
                </a:rPr>
                <a:t> </a:t>
              </a:r>
            </a:p>
            <a:p>
              <a:r>
                <a:rPr lang="en-US" sz="800" dirty="0" smtClean="0">
                  <a:solidFill>
                    <a:schemeClr val="tx1"/>
                  </a:solidFill>
                  <a:latin typeface="Futura Md" pitchFamily="34" charset="0"/>
                </a:rPr>
                <a:t>global</a:t>
              </a:r>
            </a:p>
          </p:txBody>
        </p:sp>
        <p:sp>
          <p:nvSpPr>
            <p:cNvPr id="94" name="Rectangle 93"/>
            <p:cNvSpPr/>
            <p:nvPr/>
          </p:nvSpPr>
          <p:spPr>
            <a:xfrm>
              <a:off x="4913586"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solidFill>
                    <a:schemeClr val="tx1"/>
                  </a:solidFill>
                  <a:latin typeface="Futura Md" pitchFamily="34" charset="0"/>
                </a:rPr>
                <a:t>Internacional</a:t>
              </a:r>
              <a:endParaRPr lang="en-US" sz="800" dirty="0" smtClean="0">
                <a:solidFill>
                  <a:schemeClr val="tx1"/>
                </a:solidFill>
                <a:latin typeface="Futura Md" pitchFamily="34" charset="0"/>
              </a:endParaRPr>
            </a:p>
          </p:txBody>
        </p:sp>
        <p:sp>
          <p:nvSpPr>
            <p:cNvPr id="95" name="Rectangle 94"/>
            <p:cNvSpPr/>
            <p:nvPr/>
          </p:nvSpPr>
          <p:spPr>
            <a:xfrm>
              <a:off x="4913586"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solidFill>
                    <a:schemeClr val="tx1"/>
                  </a:solidFill>
                  <a:latin typeface="Futura Md" pitchFamily="34" charset="0"/>
                </a:rPr>
                <a:t>Tecnolog</a:t>
              </a:r>
              <a:r>
                <a:rPr lang="en-US" sz="800" dirty="0" err="1" smtClean="0">
                  <a:solidFill>
                    <a:schemeClr val="tx1"/>
                  </a:solidFill>
                  <a:latin typeface="Futura Md"/>
                </a:rPr>
                <a:t>ía</a:t>
              </a:r>
              <a:endParaRPr lang="en-US" sz="800" dirty="0" smtClean="0">
                <a:solidFill>
                  <a:schemeClr val="tx1"/>
                </a:solidFill>
                <a:latin typeface="Futura Md" pitchFamily="34" charset="0"/>
              </a:endParaRPr>
            </a:p>
          </p:txBody>
        </p:sp>
        <p:sp>
          <p:nvSpPr>
            <p:cNvPr id="96" name="Rectangle 95"/>
            <p:cNvSpPr/>
            <p:nvPr/>
          </p:nvSpPr>
          <p:spPr>
            <a:xfrm>
              <a:off x="4913586"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Motor</a:t>
              </a:r>
            </a:p>
          </p:txBody>
        </p:sp>
        <p:sp>
          <p:nvSpPr>
            <p:cNvPr id="97" name="Rectangle 96"/>
            <p:cNvSpPr/>
            <p:nvPr/>
          </p:nvSpPr>
          <p:spPr>
            <a:xfrm>
              <a:off x="3810000"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en </a:t>
              </a:r>
              <a:r>
                <a:rPr lang="en-US" sz="800" dirty="0" err="1" smtClean="0">
                  <a:solidFill>
                    <a:schemeClr val="tx1"/>
                  </a:solidFill>
                  <a:latin typeface="Futura Md" pitchFamily="34" charset="0"/>
                </a:rPr>
                <a:t>portada</a:t>
              </a:r>
              <a:r>
                <a:rPr lang="en-US" sz="800" dirty="0" smtClean="0">
                  <a:solidFill>
                    <a:schemeClr val="tx1"/>
                  </a:solidFill>
                  <a:latin typeface="Futura Md" pitchFamily="34" charset="0"/>
                </a:rPr>
                <a:t> </a:t>
              </a:r>
            </a:p>
          </p:txBody>
        </p:sp>
        <p:sp>
          <p:nvSpPr>
            <p:cNvPr id="98" name="Rectangle 97"/>
            <p:cNvSpPr/>
            <p:nvPr/>
          </p:nvSpPr>
          <p:spPr>
            <a:xfrm>
              <a:off x="3810000"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El Flash del </a:t>
              </a:r>
              <a:r>
                <a:rPr lang="en-US" sz="800" dirty="0" err="1" smtClean="0">
                  <a:solidFill>
                    <a:schemeClr val="tx1"/>
                  </a:solidFill>
                  <a:latin typeface="Futura Md" pitchFamily="34" charset="0"/>
                </a:rPr>
                <a:t>mercado</a:t>
              </a:r>
              <a:endParaRPr lang="en-US" sz="800" dirty="0" smtClean="0">
                <a:solidFill>
                  <a:schemeClr val="tx1"/>
                </a:solidFill>
                <a:latin typeface="Futura Md" pitchFamily="34" charset="0"/>
              </a:endParaRPr>
            </a:p>
          </p:txBody>
        </p:sp>
        <p:sp>
          <p:nvSpPr>
            <p:cNvPr id="99" name="Rectangle 98"/>
            <p:cNvSpPr/>
            <p:nvPr/>
          </p:nvSpPr>
          <p:spPr>
            <a:xfrm>
              <a:off x="3810000"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solidFill>
                    <a:schemeClr val="tx1"/>
                  </a:solidFill>
                  <a:latin typeface="Futura Md" pitchFamily="34" charset="0"/>
                </a:rPr>
                <a:t>Empresas</a:t>
              </a:r>
              <a:endParaRPr lang="en-US" sz="800" dirty="0" smtClean="0">
                <a:solidFill>
                  <a:schemeClr val="tx1"/>
                </a:solidFill>
                <a:latin typeface="Futura Md" pitchFamily="34" charset="0"/>
              </a:endParaRPr>
            </a:p>
          </p:txBody>
        </p:sp>
        <p:sp>
          <p:nvSpPr>
            <p:cNvPr id="100" name="Rectangle 99"/>
            <p:cNvSpPr/>
            <p:nvPr/>
          </p:nvSpPr>
          <p:spPr>
            <a:xfrm>
              <a:off x="3810000"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solidFill>
                    <a:schemeClr val="tx1"/>
                  </a:solidFill>
                  <a:latin typeface="Futura Md" pitchFamily="34" charset="0"/>
                </a:rPr>
                <a:t>Econom</a:t>
              </a:r>
              <a:r>
                <a:rPr lang="en-US" sz="800" dirty="0" err="1" smtClean="0">
                  <a:solidFill>
                    <a:schemeClr val="tx1"/>
                  </a:solidFill>
                  <a:latin typeface="Futura Md"/>
                </a:rPr>
                <a:t>ía</a:t>
              </a:r>
              <a:endParaRPr lang="en-US" sz="800" dirty="0">
                <a:solidFill>
                  <a:schemeClr val="tx1"/>
                </a:solidFill>
                <a:latin typeface="Futura Md" pitchFamily="34" charset="0"/>
              </a:endParaRPr>
            </a:p>
          </p:txBody>
        </p:sp>
        <p:sp>
          <p:nvSpPr>
            <p:cNvPr id="101" name="Rectangle 100"/>
            <p:cNvSpPr/>
            <p:nvPr/>
          </p:nvSpPr>
          <p:spPr>
            <a:xfrm>
              <a:off x="3810000"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solidFill>
                    <a:schemeClr val="tx1"/>
                  </a:solidFill>
                  <a:latin typeface="Futura Md" pitchFamily="34" charset="0"/>
                </a:rPr>
                <a:t>Gesti</a:t>
              </a:r>
              <a:r>
                <a:rPr lang="en-US" sz="800" dirty="0" err="1" smtClean="0">
                  <a:solidFill>
                    <a:schemeClr val="tx1"/>
                  </a:solidFill>
                  <a:latin typeface="Futura Md"/>
                </a:rPr>
                <a:t>ón</a:t>
              </a:r>
              <a:r>
                <a:rPr lang="en-US" sz="800" dirty="0" smtClean="0">
                  <a:solidFill>
                    <a:schemeClr val="tx1"/>
                  </a:solidFill>
                  <a:latin typeface="Futura Md"/>
                </a:rPr>
                <a:t> </a:t>
              </a:r>
              <a:r>
                <a:rPr lang="en-US" sz="800" dirty="0" err="1" smtClean="0">
                  <a:solidFill>
                    <a:schemeClr val="tx1"/>
                  </a:solidFill>
                  <a:latin typeface="Futura Md"/>
                </a:rPr>
                <a:t>empresarial</a:t>
              </a:r>
              <a:endParaRPr lang="en-US" sz="1100" dirty="0" smtClean="0">
                <a:solidFill>
                  <a:schemeClr val="tx1"/>
                </a:solidFill>
                <a:latin typeface="Futura Md" pitchFamily="34" charset="0"/>
              </a:endParaRPr>
            </a:p>
          </p:txBody>
        </p:sp>
      </p:grpSp>
      <p:sp>
        <p:nvSpPr>
          <p:cNvPr id="103" name="Rectangle 102"/>
          <p:cNvSpPr/>
          <p:nvPr/>
        </p:nvSpPr>
        <p:spPr>
          <a:xfrm>
            <a:off x="3810000" y="4326731"/>
            <a:ext cx="19812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Each category:  20 summaries</a:t>
            </a:r>
          </a:p>
        </p:txBody>
      </p:sp>
      <p:grpSp>
        <p:nvGrpSpPr>
          <p:cNvPr id="105" name="Group 72"/>
          <p:cNvGrpSpPr/>
          <p:nvPr/>
        </p:nvGrpSpPr>
        <p:grpSpPr>
          <a:xfrm rot="20952286">
            <a:off x="5618057" y="999062"/>
            <a:ext cx="2115676" cy="3867463"/>
            <a:chOff x="5170110" y="907439"/>
            <a:chExt cx="2115676" cy="3867463"/>
          </a:xfrm>
        </p:grpSpPr>
        <p:pic>
          <p:nvPicPr>
            <p:cNvPr id="106" name="Picture 5"/>
            <p:cNvPicPr>
              <a:picLocks noChangeAspect="1" noChangeArrowheads="1"/>
            </p:cNvPicPr>
            <p:nvPr/>
          </p:nvPicPr>
          <p:blipFill>
            <a:blip r:embed="rId10" cstate="print"/>
            <a:srcRect l="6228" t="4262" r="9425" b="756"/>
            <a:stretch>
              <a:fillRect/>
            </a:stretch>
          </p:blipFill>
          <p:spPr bwMode="auto">
            <a:xfrm rot="410134">
              <a:off x="5552413" y="907439"/>
              <a:ext cx="1733373" cy="257531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107" name="Picture 4"/>
            <p:cNvPicPr>
              <a:picLocks noChangeAspect="1" noChangeArrowheads="1"/>
            </p:cNvPicPr>
            <p:nvPr/>
          </p:nvPicPr>
          <p:blipFill>
            <a:blip r:embed="rId11" cstate="print"/>
            <a:srcRect l="5871" t="4209" r="10774" b="702"/>
            <a:stretch>
              <a:fillRect/>
            </a:stretch>
          </p:blipFill>
          <p:spPr bwMode="auto">
            <a:xfrm>
              <a:off x="5384431" y="1267714"/>
              <a:ext cx="1733373" cy="259182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108" name="Picture 3"/>
            <p:cNvPicPr>
              <a:picLocks noChangeAspect="1" noChangeArrowheads="1"/>
            </p:cNvPicPr>
            <p:nvPr/>
          </p:nvPicPr>
          <p:blipFill>
            <a:blip r:embed="rId12" cstate="print"/>
            <a:srcRect l="7279" t="4337" r="9631" b="528"/>
            <a:stretch>
              <a:fillRect/>
            </a:stretch>
          </p:blipFill>
          <p:spPr bwMode="auto">
            <a:xfrm rot="21301340">
              <a:off x="5239397" y="1730691"/>
              <a:ext cx="1733373" cy="2575313"/>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109" name="Picture 2"/>
            <p:cNvPicPr>
              <a:picLocks noChangeAspect="1" noChangeArrowheads="1"/>
            </p:cNvPicPr>
            <p:nvPr/>
          </p:nvPicPr>
          <p:blipFill>
            <a:blip r:embed="rId13" cstate="print"/>
            <a:srcRect l="6168" t="3981" r="9024" b="792"/>
            <a:stretch>
              <a:fillRect/>
            </a:stretch>
          </p:blipFill>
          <p:spPr bwMode="auto">
            <a:xfrm rot="21032111">
              <a:off x="5170110" y="2199590"/>
              <a:ext cx="1733373" cy="257531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110" name="Picture 5"/>
          <p:cNvPicPr>
            <a:picLocks noChangeAspect="1" noChangeArrowheads="1"/>
          </p:cNvPicPr>
          <p:nvPr/>
        </p:nvPicPr>
        <p:blipFill>
          <a:blip r:embed="rId14" cstate="print"/>
          <a:srcRect l="2806" t="5413" r="1800" b="1738"/>
          <a:stretch>
            <a:fillRect/>
          </a:stretch>
        </p:blipFill>
        <p:spPr bwMode="auto">
          <a:xfrm>
            <a:off x="6477000" y="2235363"/>
            <a:ext cx="2514600" cy="178656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7" name="Picture 5"/>
          <p:cNvPicPr>
            <a:picLocks noChangeAspect="1" noChangeArrowheads="1"/>
          </p:cNvPicPr>
          <p:nvPr/>
        </p:nvPicPr>
        <p:blipFill>
          <a:blip r:embed="rId15" cstate="print"/>
          <a:srcRect l="5091" t="5494" r="14490" b="8832"/>
          <a:stretch>
            <a:fillRect/>
          </a:stretch>
        </p:blipFill>
        <p:spPr bwMode="auto">
          <a:xfrm>
            <a:off x="8382000" y="1507331"/>
            <a:ext cx="609600" cy="6096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7785101" y="3797300"/>
            <a:ext cx="1358900" cy="1350963"/>
            <a:chOff x="7785101" y="3797300"/>
            <a:chExt cx="1358900" cy="1350963"/>
          </a:xfrm>
        </p:grpSpPr>
        <p:pic>
          <p:nvPicPr>
            <p:cNvPr id="29"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30" name="Rectangle 29"/>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26" name="Rectangle 25"/>
          <p:cNvSpPr/>
          <p:nvPr/>
        </p:nvSpPr>
        <p:spPr>
          <a:xfrm>
            <a:off x="0" y="1889605"/>
            <a:ext cx="9144000" cy="1446526"/>
          </a:xfrm>
          <a:prstGeom prst="rect">
            <a:avLst/>
          </a:prstGeom>
          <a:noFill/>
        </p:spPr>
        <p:txBody>
          <a:bodyPr wrap="square" lIns="91416" tIns="45708" rIns="91416" bIns="45708">
            <a:spAutoFit/>
          </a:bodyPr>
          <a:lstStyle/>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NEWS</a:t>
            </a:r>
            <a:endPar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7" name="Picture 2"/>
          <p:cNvPicPr>
            <a:picLocks noChangeAspect="1" noChangeArrowheads="1"/>
          </p:cNvPicPr>
          <p:nvPr/>
        </p:nvPicPr>
        <p:blipFill>
          <a:blip r:embed="rId3" cstate="print"/>
          <a:srcRect/>
          <a:stretch>
            <a:fillRect/>
          </a:stretch>
        </p:blipFill>
        <p:spPr bwMode="auto">
          <a:xfrm>
            <a:off x="7696201" y="1507331"/>
            <a:ext cx="636818" cy="6368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grpSp>
        <p:nvGrpSpPr>
          <p:cNvPr id="6" name="Group 80"/>
          <p:cNvGrpSpPr/>
          <p:nvPr/>
        </p:nvGrpSpPr>
        <p:grpSpPr>
          <a:xfrm>
            <a:off x="152400" y="1291912"/>
            <a:ext cx="3505200" cy="914400"/>
            <a:chOff x="152400" y="1583531"/>
            <a:chExt cx="3124200" cy="914400"/>
          </a:xfrm>
        </p:grpSpPr>
        <p:sp>
          <p:nvSpPr>
            <p:cNvPr id="12" name="Rectangle 11"/>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1888331"/>
              <a:ext cx="3048000" cy="461641"/>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Print headline s and news summaries from Reuters along with your schedules and to-do lists.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4" name="Rectangle 1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8" name="Group 81"/>
          <p:cNvGrpSpPr/>
          <p:nvPr/>
        </p:nvGrpSpPr>
        <p:grpSpPr>
          <a:xfrm>
            <a:off x="152400" y="2282512"/>
            <a:ext cx="3505200" cy="1219200"/>
            <a:chOff x="2590800" y="1583531"/>
            <a:chExt cx="6400800" cy="1219200"/>
          </a:xfrm>
        </p:grpSpPr>
        <p:sp>
          <p:nvSpPr>
            <p:cNvPr id="17" name="Rectangle 16"/>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67001" y="1888331"/>
              <a:ext cx="6324599" cy="830972"/>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Through Google™ Calendar and Reuters, Daily Brief delivers access to the latest headlines.  Print information that’s important to you – plus your schedules and to-do lists – all from one location.</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9" name="Rectangle 18"/>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21" name="Rectangle 20"/>
          <p:cNvSpPr/>
          <p:nvPr/>
        </p:nvSpPr>
        <p:spPr>
          <a:xfrm>
            <a:off x="152400" y="3882711"/>
            <a:ext cx="2209800" cy="11298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 y="3577912"/>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2400" y="3577912"/>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9" name="Group 57"/>
          <p:cNvGrpSpPr/>
          <p:nvPr/>
        </p:nvGrpSpPr>
        <p:grpSpPr>
          <a:xfrm>
            <a:off x="252462" y="3966311"/>
            <a:ext cx="2033538" cy="970020"/>
            <a:chOff x="1219200" y="364331"/>
            <a:chExt cx="9424938" cy="4495800"/>
          </a:xfrm>
        </p:grpSpPr>
        <p:grpSp>
          <p:nvGrpSpPr>
            <p:cNvPr id="10" name="Group 34"/>
            <p:cNvGrpSpPr/>
            <p:nvPr/>
          </p:nvGrpSpPr>
          <p:grpSpPr>
            <a:xfrm>
              <a:off x="1219200" y="364331"/>
              <a:ext cx="9424938" cy="4495800"/>
              <a:chOff x="381000" y="1431131"/>
              <a:chExt cx="7064272" cy="3369736"/>
            </a:xfrm>
          </p:grpSpPr>
          <p:grpSp>
            <p:nvGrpSpPr>
              <p:cNvPr id="11" name="Group 136"/>
              <p:cNvGrpSpPr/>
              <p:nvPr/>
            </p:nvGrpSpPr>
            <p:grpSpPr>
              <a:xfrm>
                <a:off x="381000" y="1431131"/>
                <a:ext cx="7064272" cy="3369736"/>
                <a:chOff x="5995726" y="5054643"/>
                <a:chExt cx="3301295" cy="1574756"/>
              </a:xfrm>
            </p:grpSpPr>
            <p:sp>
              <p:nvSpPr>
                <p:cNvPr id="36" name="Rectangle 35"/>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6" name="Group 33"/>
              <p:cNvGrpSpPr/>
              <p:nvPr/>
            </p:nvGrpSpPr>
            <p:grpSpPr>
              <a:xfrm>
                <a:off x="1981200" y="2345531"/>
                <a:ext cx="1295400" cy="1295400"/>
                <a:chOff x="7467600" y="3031331"/>
                <a:chExt cx="1143000" cy="1143000"/>
              </a:xfrm>
            </p:grpSpPr>
            <p:sp>
              <p:nvSpPr>
                <p:cNvPr id="34" name="Rounded Rectangle 33"/>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105x105-reuters-us.png"/>
                <p:cNvPicPr>
                  <a:picLocks noChangeAspect="1"/>
                </p:cNvPicPr>
                <p:nvPr/>
              </p:nvPicPr>
              <p:blipFill>
                <a:blip r:embed="rId6"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24" name="Group 56"/>
            <p:cNvGrpSpPr/>
            <p:nvPr/>
          </p:nvGrpSpPr>
          <p:grpSpPr>
            <a:xfrm>
              <a:off x="2874440" y="836695"/>
              <a:ext cx="5964760" cy="3323884"/>
              <a:chOff x="5160440" y="836695"/>
              <a:chExt cx="5964760" cy="3323884"/>
            </a:xfrm>
          </p:grpSpPr>
          <p:sp>
            <p:nvSpPr>
              <p:cNvPr id="27" name="Rectangle 26"/>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5"/>
              <p:cNvGrpSpPr/>
              <p:nvPr/>
            </p:nvGrpSpPr>
            <p:grpSpPr>
              <a:xfrm>
                <a:off x="5160440" y="836695"/>
                <a:ext cx="5964760" cy="3323884"/>
                <a:chOff x="5160440" y="836695"/>
                <a:chExt cx="5964760" cy="3323884"/>
              </a:xfrm>
            </p:grpSpPr>
            <p:cxnSp>
              <p:nvCxnSpPr>
                <p:cNvPr id="29" name="Straight Connector 28"/>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31" name="Rectangle 30"/>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grpSp>
        </p:grpSp>
      </p:grpSp>
      <p:grpSp>
        <p:nvGrpSpPr>
          <p:cNvPr id="26" name="Group 103"/>
          <p:cNvGrpSpPr/>
          <p:nvPr/>
        </p:nvGrpSpPr>
        <p:grpSpPr>
          <a:xfrm>
            <a:off x="2438400" y="3577912"/>
            <a:ext cx="1295400" cy="1434618"/>
            <a:chOff x="990600" y="3183731"/>
            <a:chExt cx="1676400" cy="1434618"/>
          </a:xfrm>
        </p:grpSpPr>
        <p:sp>
          <p:nvSpPr>
            <p:cNvPr id="39" name="Rectangle 38"/>
            <p:cNvSpPr/>
            <p:nvPr/>
          </p:nvSpPr>
          <p:spPr>
            <a:xfrm>
              <a:off x="990600" y="3488530"/>
              <a:ext cx="1600200" cy="11298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49"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2000" y="43267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 name="Rectangle 3"/>
          <p:cNvSpPr/>
          <p:nvPr/>
        </p:nvSpPr>
        <p:spPr>
          <a:xfrm>
            <a:off x="1455977" y="433114"/>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Reuters</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28" name="Group 60"/>
          <p:cNvGrpSpPr/>
          <p:nvPr/>
        </p:nvGrpSpPr>
        <p:grpSpPr>
          <a:xfrm>
            <a:off x="50292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7"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0198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descr="header_logo_reuters.png"/>
          <p:cNvPicPr>
            <a:picLocks noChangeAspect="1"/>
          </p:cNvPicPr>
          <p:nvPr/>
        </p:nvPicPr>
        <p:blipFill>
          <a:blip r:embed="rId8" cstate="print"/>
          <a:stretch>
            <a:fillRect/>
          </a:stretch>
        </p:blipFill>
        <p:spPr>
          <a:xfrm>
            <a:off x="8382000" y="1507331"/>
            <a:ext cx="609600" cy="609600"/>
          </a:xfrm>
          <a:prstGeom prst="rect">
            <a:avLst/>
          </a:prstGeom>
          <a:effectLst>
            <a:outerShdw blurRad="50800" dist="38100" dir="2700000" algn="tl" rotWithShape="0">
              <a:prstClr val="black">
                <a:alpha val="40000"/>
              </a:prstClr>
            </a:outerShdw>
          </a:effectLst>
        </p:spPr>
      </p:pic>
      <p:pic>
        <p:nvPicPr>
          <p:cNvPr id="76" name="Picture 9" descr="http://www.mediabistro.com/fishbowlny/original/Reuters%20Logo.JPG"/>
          <p:cNvPicPr>
            <a:picLocks noChangeAspect="1" noChangeArrowheads="1"/>
          </p:cNvPicPr>
          <p:nvPr/>
        </p:nvPicPr>
        <p:blipFill>
          <a:blip r:embed="rId9" cstate="print">
            <a:clrChange>
              <a:clrFrom>
                <a:srgbClr val="FDFDFD"/>
              </a:clrFrom>
              <a:clrTo>
                <a:srgbClr val="FDFDFD">
                  <a:alpha val="0"/>
                </a:srgbClr>
              </a:clrTo>
            </a:clrChange>
          </a:blip>
          <a:srcRect/>
          <a:stretch>
            <a:fillRect/>
          </a:stretch>
        </p:blipFill>
        <p:spPr bwMode="auto">
          <a:xfrm>
            <a:off x="6172200" y="-49138"/>
            <a:ext cx="1600200" cy="794469"/>
          </a:xfrm>
          <a:prstGeom prst="rect">
            <a:avLst/>
          </a:prstGeom>
          <a:noFill/>
        </p:spPr>
      </p:pic>
      <p:pic>
        <p:nvPicPr>
          <p:cNvPr id="77" name="Picture 76" descr="UK Flag.jpg"/>
          <p:cNvPicPr>
            <a:picLocks noChangeAspect="1"/>
          </p:cNvPicPr>
          <p:nvPr/>
        </p:nvPicPr>
        <p:blipFill>
          <a:blip r:embed="rId10" cstate="print"/>
          <a:srcRect/>
          <a:stretch>
            <a:fillRect/>
          </a:stretch>
        </p:blipFill>
        <p:spPr bwMode="auto">
          <a:xfrm>
            <a:off x="2792090" y="4268675"/>
            <a:ext cx="484510" cy="2866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8" name="Rectangle 57"/>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63" name="Rectangle 62"/>
          <p:cNvSpPr/>
          <p:nvPr/>
        </p:nvSpPr>
        <p:spPr>
          <a:xfrm>
            <a:off x="3733800" y="1601151"/>
            <a:ext cx="1905000" cy="341137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33800" y="1291912"/>
            <a:ext cx="19050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733800" y="1291912"/>
            <a:ext cx="1828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DAILY BRIEF STRUCTURE</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68" name="Rectangle 67"/>
          <p:cNvSpPr/>
          <p:nvPr/>
        </p:nvSpPr>
        <p:spPr>
          <a:xfrm>
            <a:off x="3657600" y="4627090"/>
            <a:ext cx="2057400" cy="415474"/>
          </a:xfrm>
          <a:prstGeom prst="rect">
            <a:avLst/>
          </a:prstGeom>
          <a:noFill/>
        </p:spPr>
        <p:txBody>
          <a:bodyPr wrap="square" lIns="91416" tIns="45708" rIns="91416" bIns="45708">
            <a:spAutoFit/>
          </a:bodyPr>
          <a:lstStyle/>
          <a:p>
            <a:pPr algn="ctr"/>
            <a:r>
              <a:rPr lang="en-US" sz="700" dirty="0" smtClean="0">
                <a:solidFill>
                  <a:prstClr val="black"/>
                </a:solidFill>
                <a:latin typeface="Futura Md" pitchFamily="34" charset="0"/>
              </a:rPr>
              <a:t>Free news digests offered by Reuters.  </a:t>
            </a:r>
          </a:p>
          <a:p>
            <a:pPr algn="ctr"/>
            <a:r>
              <a:rPr lang="en-US" sz="700" dirty="0" smtClean="0">
                <a:solidFill>
                  <a:prstClr val="black"/>
                </a:solidFill>
                <a:latin typeface="Futura Md" pitchFamily="34" charset="0"/>
              </a:rPr>
              <a:t>UK’s Daily Brief offers short paragraphs in 10 different industry categories.</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grpSp>
        <p:nvGrpSpPr>
          <p:cNvPr id="69" name="Group 144"/>
          <p:cNvGrpSpPr/>
          <p:nvPr/>
        </p:nvGrpSpPr>
        <p:grpSpPr>
          <a:xfrm>
            <a:off x="3810000" y="1659731"/>
            <a:ext cx="1752600" cy="533400"/>
            <a:chOff x="3810000" y="4416443"/>
            <a:chExt cx="2360068" cy="533400"/>
          </a:xfrm>
        </p:grpSpPr>
        <p:sp>
          <p:nvSpPr>
            <p:cNvPr id="70" name="Rectangle 69"/>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71" name="Rectangle 70"/>
            <p:cNvSpPr/>
            <p:nvPr/>
          </p:nvSpPr>
          <p:spPr>
            <a:xfrm>
              <a:off x="3810000" y="4618019"/>
              <a:ext cx="2360068" cy="3318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3 Calendar Views:  </a:t>
              </a:r>
            </a:p>
            <a:p>
              <a:pPr algn="ctr"/>
              <a:r>
                <a:rPr lang="en-US" sz="900" dirty="0" smtClean="0">
                  <a:solidFill>
                    <a:schemeClr val="tx1"/>
                  </a:solidFill>
                  <a:latin typeface="Futura Md" pitchFamily="34" charset="0"/>
                </a:rPr>
                <a:t>Today, This Week &amp; This Month</a:t>
              </a:r>
            </a:p>
          </p:txBody>
        </p:sp>
      </p:grpSp>
      <p:sp>
        <p:nvSpPr>
          <p:cNvPr id="74" name="Rectangle 73"/>
          <p:cNvSpPr/>
          <p:nvPr/>
        </p:nvSpPr>
        <p:spPr>
          <a:xfrm>
            <a:off x="3810003" y="2332019"/>
            <a:ext cx="1754182"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sp>
        <p:nvSpPr>
          <p:cNvPr id="78" name="Rectangle 77"/>
          <p:cNvSpPr/>
          <p:nvPr/>
        </p:nvSpPr>
        <p:spPr>
          <a:xfrm>
            <a:off x="3810000" y="2560619"/>
            <a:ext cx="17526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CATEGORY</a:t>
            </a:r>
            <a:endParaRPr lang="en-US" sz="700" dirty="0">
              <a:solidFill>
                <a:schemeClr val="tx1"/>
              </a:solidFill>
              <a:latin typeface="Futura Md" pitchFamily="34" charset="0"/>
            </a:endParaRPr>
          </a:p>
        </p:txBody>
      </p:sp>
      <p:sp>
        <p:nvSpPr>
          <p:cNvPr id="79" name="Rectangle 78"/>
          <p:cNvSpPr/>
          <p:nvPr/>
        </p:nvSpPr>
        <p:spPr>
          <a:xfrm>
            <a:off x="3810000" y="4237019"/>
            <a:ext cx="17526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CONTENT FORMAT</a:t>
            </a:r>
            <a:endParaRPr lang="en-US" sz="700" dirty="0">
              <a:solidFill>
                <a:schemeClr val="tx1"/>
              </a:solidFill>
              <a:latin typeface="Futura Md" pitchFamily="34" charset="0"/>
            </a:endParaRPr>
          </a:p>
        </p:txBody>
      </p:sp>
      <p:grpSp>
        <p:nvGrpSpPr>
          <p:cNvPr id="81" name="Group 80"/>
          <p:cNvGrpSpPr/>
          <p:nvPr/>
        </p:nvGrpSpPr>
        <p:grpSpPr>
          <a:xfrm>
            <a:off x="3810000" y="2726531"/>
            <a:ext cx="1752600" cy="1399460"/>
            <a:chOff x="3810000" y="2698671"/>
            <a:chExt cx="2133600" cy="1247060"/>
          </a:xfrm>
        </p:grpSpPr>
        <p:sp>
          <p:nvSpPr>
            <p:cNvPr id="82" name="Rectangle 81"/>
            <p:cNvSpPr/>
            <p:nvPr/>
          </p:nvSpPr>
          <p:spPr>
            <a:xfrm>
              <a:off x="4913586"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Internet</a:t>
              </a:r>
            </a:p>
          </p:txBody>
        </p:sp>
        <p:sp>
          <p:nvSpPr>
            <p:cNvPr id="83" name="Rectangle 82"/>
            <p:cNvSpPr/>
            <p:nvPr/>
          </p:nvSpPr>
          <p:spPr>
            <a:xfrm>
              <a:off x="4913586"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Science</a:t>
              </a:r>
            </a:p>
          </p:txBody>
        </p:sp>
        <p:sp>
          <p:nvSpPr>
            <p:cNvPr id="84" name="Rectangle 83"/>
            <p:cNvSpPr/>
            <p:nvPr/>
          </p:nvSpPr>
          <p:spPr>
            <a:xfrm>
              <a:off x="4913586"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Lifestyle</a:t>
              </a:r>
            </a:p>
          </p:txBody>
        </p:sp>
        <p:sp>
          <p:nvSpPr>
            <p:cNvPr id="85" name="Rectangle 84"/>
            <p:cNvSpPr/>
            <p:nvPr/>
          </p:nvSpPr>
          <p:spPr>
            <a:xfrm>
              <a:off x="4913586"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Markets</a:t>
              </a:r>
            </a:p>
          </p:txBody>
        </p:sp>
        <p:sp>
          <p:nvSpPr>
            <p:cNvPr id="86" name="Rectangle 85"/>
            <p:cNvSpPr/>
            <p:nvPr/>
          </p:nvSpPr>
          <p:spPr>
            <a:xfrm>
              <a:off x="4913586"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Companies</a:t>
              </a:r>
            </a:p>
          </p:txBody>
        </p:sp>
        <p:sp>
          <p:nvSpPr>
            <p:cNvPr id="87" name="Rectangle 86"/>
            <p:cNvSpPr/>
            <p:nvPr/>
          </p:nvSpPr>
          <p:spPr>
            <a:xfrm>
              <a:off x="3810000"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Top News</a:t>
              </a:r>
            </a:p>
          </p:txBody>
        </p:sp>
        <p:sp>
          <p:nvSpPr>
            <p:cNvPr id="88" name="Rectangle 87"/>
            <p:cNvSpPr/>
            <p:nvPr/>
          </p:nvSpPr>
          <p:spPr>
            <a:xfrm>
              <a:off x="3810000"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Business</a:t>
              </a:r>
            </a:p>
          </p:txBody>
        </p:sp>
        <p:sp>
          <p:nvSpPr>
            <p:cNvPr id="89" name="Rectangle 88"/>
            <p:cNvSpPr/>
            <p:nvPr/>
          </p:nvSpPr>
          <p:spPr>
            <a:xfrm>
              <a:off x="3810000"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Domestic</a:t>
              </a:r>
            </a:p>
          </p:txBody>
        </p:sp>
        <p:sp>
          <p:nvSpPr>
            <p:cNvPr id="90" name="Rectangle 89"/>
            <p:cNvSpPr/>
            <p:nvPr/>
          </p:nvSpPr>
          <p:spPr>
            <a:xfrm>
              <a:off x="3810000"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Technology</a:t>
              </a:r>
              <a:endParaRPr lang="en-US" sz="800" dirty="0">
                <a:solidFill>
                  <a:schemeClr val="tx1"/>
                </a:solidFill>
                <a:latin typeface="Futura Md" pitchFamily="34" charset="0"/>
              </a:endParaRPr>
            </a:p>
          </p:txBody>
        </p:sp>
        <p:sp>
          <p:nvSpPr>
            <p:cNvPr id="91" name="Rectangle 90"/>
            <p:cNvSpPr/>
            <p:nvPr/>
          </p:nvSpPr>
          <p:spPr>
            <a:xfrm>
              <a:off x="3810000"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Health</a:t>
              </a:r>
              <a:endParaRPr lang="en-US" sz="1100" dirty="0" smtClean="0">
                <a:solidFill>
                  <a:schemeClr val="tx1"/>
                </a:solidFill>
                <a:latin typeface="Futura Md" pitchFamily="34" charset="0"/>
              </a:endParaRPr>
            </a:p>
          </p:txBody>
        </p:sp>
      </p:grpSp>
      <p:sp>
        <p:nvSpPr>
          <p:cNvPr id="92" name="Rectangle 91"/>
          <p:cNvSpPr/>
          <p:nvPr/>
        </p:nvSpPr>
        <p:spPr>
          <a:xfrm>
            <a:off x="3810000" y="4402931"/>
            <a:ext cx="17526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Each category:  5 summaries</a:t>
            </a:r>
          </a:p>
        </p:txBody>
      </p:sp>
      <p:grpSp>
        <p:nvGrpSpPr>
          <p:cNvPr id="32" name="Group 77"/>
          <p:cNvGrpSpPr/>
          <p:nvPr/>
        </p:nvGrpSpPr>
        <p:grpSpPr>
          <a:xfrm rot="20938173">
            <a:off x="5531861" y="942630"/>
            <a:ext cx="2224840" cy="3876136"/>
            <a:chOff x="5240587" y="950257"/>
            <a:chExt cx="2224840" cy="3876136"/>
          </a:xfrm>
        </p:grpSpPr>
        <p:pic>
          <p:nvPicPr>
            <p:cNvPr id="61" name="Picture 5"/>
            <p:cNvPicPr>
              <a:picLocks noChangeAspect="1" noChangeArrowheads="1"/>
            </p:cNvPicPr>
            <p:nvPr/>
          </p:nvPicPr>
          <p:blipFill>
            <a:blip r:embed="rId11" cstate="print"/>
            <a:srcRect l="9445" t="7309" r="10529" b="4192"/>
            <a:stretch>
              <a:fillRect/>
            </a:stretch>
          </p:blipFill>
          <p:spPr bwMode="auto">
            <a:xfrm rot="691956">
              <a:off x="5651307" y="950257"/>
              <a:ext cx="1814120" cy="258065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64" name="Picture 4"/>
            <p:cNvPicPr>
              <a:picLocks noChangeAspect="1" noChangeArrowheads="1"/>
            </p:cNvPicPr>
            <p:nvPr/>
          </p:nvPicPr>
          <p:blipFill>
            <a:blip r:embed="rId12" cstate="print"/>
            <a:srcRect l="8004" t="4715" r="9552" b="4315"/>
            <a:stretch>
              <a:fillRect/>
            </a:stretch>
          </p:blipFill>
          <p:spPr bwMode="auto">
            <a:xfrm rot="331726">
              <a:off x="5382083" y="1311112"/>
              <a:ext cx="1839671" cy="258065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2" name="Picture 3"/>
            <p:cNvPicPr>
              <a:picLocks noChangeAspect="1" noChangeArrowheads="1"/>
            </p:cNvPicPr>
            <p:nvPr/>
          </p:nvPicPr>
          <p:blipFill>
            <a:blip r:embed="rId13" cstate="print"/>
            <a:srcRect l="8875" t="5556" r="8649" b="4600"/>
            <a:stretch>
              <a:fillRect/>
            </a:stretch>
          </p:blipFill>
          <p:spPr bwMode="auto">
            <a:xfrm rot="153246">
              <a:off x="5278071" y="1770508"/>
              <a:ext cx="1814120" cy="258065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3" name="Picture 2"/>
            <p:cNvPicPr>
              <a:picLocks noChangeAspect="1" noChangeArrowheads="1"/>
            </p:cNvPicPr>
            <p:nvPr/>
          </p:nvPicPr>
          <p:blipFill>
            <a:blip r:embed="rId14" cstate="print"/>
            <a:srcRect l="2485" t="2949" r="9279" b="4433"/>
            <a:stretch>
              <a:fillRect/>
            </a:stretch>
          </p:blipFill>
          <p:spPr bwMode="auto">
            <a:xfrm rot="21292409">
              <a:off x="5240587" y="2251075"/>
              <a:ext cx="1814120" cy="257531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80" name="Picture 5"/>
          <p:cNvPicPr>
            <a:picLocks noChangeAspect="1" noChangeArrowheads="1"/>
          </p:cNvPicPr>
          <p:nvPr/>
        </p:nvPicPr>
        <p:blipFill>
          <a:blip r:embed="rId15" cstate="print"/>
          <a:srcRect l="2806" t="5413" r="1800" b="1738"/>
          <a:stretch>
            <a:fillRect/>
          </a:stretch>
        </p:blipFill>
        <p:spPr bwMode="auto">
          <a:xfrm>
            <a:off x="6477000" y="2193131"/>
            <a:ext cx="2514600" cy="178656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7" name="Picture 2"/>
          <p:cNvPicPr>
            <a:picLocks noChangeAspect="1" noChangeArrowheads="1"/>
          </p:cNvPicPr>
          <p:nvPr/>
        </p:nvPicPr>
        <p:blipFill>
          <a:blip r:embed="rId3" cstate="print"/>
          <a:srcRect/>
          <a:stretch>
            <a:fillRect/>
          </a:stretch>
        </p:blipFill>
        <p:spPr bwMode="auto">
          <a:xfrm>
            <a:off x="7696201" y="1507331"/>
            <a:ext cx="636818" cy="6368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1455977" y="433114"/>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Les </a:t>
            </a:r>
            <a:r>
              <a:rPr lang="en-US" sz="4400" b="1" spc="-200"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Echos</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32" name="Group 60"/>
          <p:cNvGrpSpPr/>
          <p:nvPr/>
        </p:nvGrpSpPr>
        <p:grpSpPr>
          <a:xfrm>
            <a:off x="51816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5"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1722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Picture 2" descr="http://www.risc-int.com/images/upload/press/visuel_lesechos_48.gif"/>
          <p:cNvPicPr>
            <a:picLocks noChangeAspect="1" noChangeArrowheads="1"/>
          </p:cNvPicPr>
          <p:nvPr/>
        </p:nvPicPr>
        <p:blipFill>
          <a:blip r:embed="rId6" cstate="print">
            <a:clrChange>
              <a:clrFrom>
                <a:srgbClr val="FFFFFF"/>
              </a:clrFrom>
              <a:clrTo>
                <a:srgbClr val="FFFFFF">
                  <a:alpha val="0"/>
                </a:srgbClr>
              </a:clrTo>
            </a:clrChange>
          </a:blip>
          <a:srcRect t="18557" b="16495"/>
          <a:stretch>
            <a:fillRect/>
          </a:stretch>
        </p:blipFill>
        <p:spPr bwMode="auto">
          <a:xfrm>
            <a:off x="6477000" y="59531"/>
            <a:ext cx="1166059" cy="504892"/>
          </a:xfrm>
          <a:prstGeom prst="rect">
            <a:avLst/>
          </a:prstGeom>
          <a:noFill/>
        </p:spPr>
      </p:pic>
      <p:pic>
        <p:nvPicPr>
          <p:cNvPr id="65" name="Picture 3"/>
          <p:cNvPicPr>
            <a:picLocks noChangeAspect="1" noChangeArrowheads="1"/>
          </p:cNvPicPr>
          <p:nvPr/>
        </p:nvPicPr>
        <p:blipFill>
          <a:blip r:embed="rId7" cstate="print"/>
          <a:srcRect/>
          <a:stretch>
            <a:fillRect/>
          </a:stretch>
        </p:blipFill>
        <p:spPr bwMode="auto">
          <a:xfrm>
            <a:off x="8382000" y="1507331"/>
            <a:ext cx="625878" cy="623770"/>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63" name="Group 80"/>
          <p:cNvGrpSpPr/>
          <p:nvPr/>
        </p:nvGrpSpPr>
        <p:grpSpPr>
          <a:xfrm>
            <a:off x="152400" y="1291912"/>
            <a:ext cx="3505200" cy="951107"/>
            <a:chOff x="152400" y="1583531"/>
            <a:chExt cx="3124200" cy="951107"/>
          </a:xfrm>
        </p:grpSpPr>
        <p:sp>
          <p:nvSpPr>
            <p:cNvPr id="64" name="Rectangle 63"/>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28600" y="1888331"/>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latin typeface="Futura Md" pitchFamily="34" charset="0"/>
                  <a:cs typeface="Aharoni" pitchFamily="2" charset="-79"/>
                </a:rPr>
                <a:t>Access and print business and financial news articles from Les </a:t>
              </a:r>
              <a:r>
                <a:rPr lang="en-US" sz="1200" dirty="0" err="1" smtClean="0">
                  <a:ln w="254000">
                    <a:noFill/>
                    <a:prstDash val="solid"/>
                  </a:ln>
                  <a:solidFill>
                    <a:schemeClr val="tx1">
                      <a:lumMod val="85000"/>
                      <a:lumOff val="15000"/>
                    </a:schemeClr>
                  </a:solidFill>
                  <a:latin typeface="Futura Md" pitchFamily="34" charset="0"/>
                  <a:cs typeface="Aharoni" pitchFamily="2" charset="-79"/>
                </a:rPr>
                <a:t>Echos</a:t>
              </a:r>
              <a:r>
                <a:rPr lang="en-US" sz="1200" dirty="0" smtClean="0">
                  <a:ln w="254000">
                    <a:noFill/>
                    <a:prstDash val="solid"/>
                  </a:ln>
                  <a:solidFill>
                    <a:schemeClr val="tx1">
                      <a:lumMod val="85000"/>
                      <a:lumOff val="15000"/>
                    </a:schemeClr>
                  </a:solidFill>
                  <a:latin typeface="Futura Md" pitchFamily="34" charset="0"/>
                  <a:cs typeface="Aharoni" pitchFamily="2" charset="-79"/>
                </a:rPr>
                <a:t>, along with your schedules and to-do lists.</a:t>
              </a:r>
              <a:endParaRPr lang="en-US" sz="1100" dirty="0" smtClean="0">
                <a:ln w="254000">
                  <a:noFill/>
                  <a:prstDash val="solid"/>
                </a:ln>
                <a:solidFill>
                  <a:schemeClr val="tx1">
                    <a:lumMod val="85000"/>
                    <a:lumOff val="15000"/>
                  </a:schemeClr>
                </a:solidFill>
                <a:latin typeface="Futura Md" pitchFamily="34" charset="0"/>
                <a:cs typeface="Aharoni" pitchFamily="2" charset="-79"/>
              </a:endParaRPr>
            </a:p>
          </p:txBody>
        </p:sp>
        <p:sp>
          <p:nvSpPr>
            <p:cNvPr id="68" name="Rectangle 67"/>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70" name="Group 81"/>
          <p:cNvGrpSpPr/>
          <p:nvPr/>
        </p:nvGrpSpPr>
        <p:grpSpPr>
          <a:xfrm>
            <a:off x="152400" y="2282512"/>
            <a:ext cx="3505200" cy="1320438"/>
            <a:chOff x="2590800" y="1583531"/>
            <a:chExt cx="6400800" cy="1320438"/>
          </a:xfrm>
        </p:grpSpPr>
        <p:sp>
          <p:nvSpPr>
            <p:cNvPr id="71" name="Rectangle 70"/>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667001" y="1888331"/>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latin typeface="Futura Md" pitchFamily="34" charset="0"/>
                  <a:cs typeface="Aharoni" pitchFamily="2" charset="-79"/>
                </a:rPr>
                <a:t>Through Google™ Calendar and Les </a:t>
              </a:r>
              <a:r>
                <a:rPr lang="en-US" sz="1200" dirty="0" err="1" smtClean="0">
                  <a:ln w="254000">
                    <a:noFill/>
                    <a:prstDash val="solid"/>
                  </a:ln>
                  <a:solidFill>
                    <a:schemeClr val="tx1">
                      <a:lumMod val="85000"/>
                      <a:lumOff val="15000"/>
                    </a:schemeClr>
                  </a:solidFill>
                  <a:latin typeface="Futura Md" pitchFamily="34" charset="0"/>
                  <a:cs typeface="Aharoni" pitchFamily="2" charset="-79"/>
                </a:rPr>
                <a:t>Echos</a:t>
              </a:r>
              <a:r>
                <a:rPr lang="en-US" sz="1200" dirty="0" smtClean="0">
                  <a:ln w="254000">
                    <a:noFill/>
                    <a:prstDash val="solid"/>
                  </a:ln>
                  <a:solidFill>
                    <a:schemeClr val="tx1">
                      <a:lumMod val="85000"/>
                      <a:lumOff val="15000"/>
                    </a:schemeClr>
                  </a:solidFill>
                  <a:latin typeface="Futura Md" pitchFamily="34" charset="0"/>
                  <a:cs typeface="Aharoni" pitchFamily="2" charset="-79"/>
                </a:rPr>
                <a:t>, Daily Brief delivers access to business news and analysis that affects the financial industry.  Print vital business information, along with your schedules and to-do lists, all from one location.</a:t>
              </a:r>
              <a:endParaRPr lang="en-US" sz="1100" dirty="0" smtClean="0">
                <a:ln w="254000">
                  <a:noFill/>
                  <a:prstDash val="solid"/>
                </a:ln>
                <a:solidFill>
                  <a:schemeClr val="tx1">
                    <a:lumMod val="85000"/>
                    <a:lumOff val="15000"/>
                  </a:schemeClr>
                </a:solidFill>
                <a:latin typeface="Futura Md" pitchFamily="34" charset="0"/>
                <a:cs typeface="Aharoni" pitchFamily="2" charset="-79"/>
              </a:endParaRPr>
            </a:p>
          </p:txBody>
        </p:sp>
        <p:sp>
          <p:nvSpPr>
            <p:cNvPr id="73" name="Rectangle 72"/>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75" name="Rectangle 74"/>
          <p:cNvSpPr/>
          <p:nvPr/>
        </p:nvSpPr>
        <p:spPr>
          <a:xfrm>
            <a:off x="152400" y="3882711"/>
            <a:ext cx="2209800" cy="11298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52400" y="3577912"/>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52400" y="3577912"/>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78" name="Group 57"/>
          <p:cNvGrpSpPr/>
          <p:nvPr/>
        </p:nvGrpSpPr>
        <p:grpSpPr>
          <a:xfrm>
            <a:off x="252462" y="3966311"/>
            <a:ext cx="2033538" cy="970020"/>
            <a:chOff x="1219200" y="364331"/>
            <a:chExt cx="9424938" cy="4495800"/>
          </a:xfrm>
        </p:grpSpPr>
        <p:grpSp>
          <p:nvGrpSpPr>
            <p:cNvPr id="79" name="Group 34"/>
            <p:cNvGrpSpPr/>
            <p:nvPr/>
          </p:nvGrpSpPr>
          <p:grpSpPr>
            <a:xfrm>
              <a:off x="1219200" y="364331"/>
              <a:ext cx="9424938" cy="4495800"/>
              <a:chOff x="381000" y="1431131"/>
              <a:chExt cx="7064272" cy="3369736"/>
            </a:xfrm>
          </p:grpSpPr>
          <p:grpSp>
            <p:nvGrpSpPr>
              <p:cNvPr id="86" name="Group 136"/>
              <p:cNvGrpSpPr/>
              <p:nvPr/>
            </p:nvGrpSpPr>
            <p:grpSpPr>
              <a:xfrm>
                <a:off x="381000" y="1431131"/>
                <a:ext cx="7064272" cy="3369736"/>
                <a:chOff x="5995726" y="5054643"/>
                <a:chExt cx="3301295" cy="1574756"/>
              </a:xfrm>
            </p:grpSpPr>
            <p:sp>
              <p:nvSpPr>
                <p:cNvPr id="90" name="Rectangle 8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87" name="Group 33"/>
              <p:cNvGrpSpPr/>
              <p:nvPr/>
            </p:nvGrpSpPr>
            <p:grpSpPr>
              <a:xfrm>
                <a:off x="1981200" y="2345531"/>
                <a:ext cx="1295400" cy="1295400"/>
                <a:chOff x="7467600" y="3031331"/>
                <a:chExt cx="1143000" cy="1143000"/>
              </a:xfrm>
            </p:grpSpPr>
            <p:sp>
              <p:nvSpPr>
                <p:cNvPr id="88" name="Rounded Rectangle 87"/>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descr="105x105-reuters-us.png"/>
                <p:cNvPicPr>
                  <a:picLocks noChangeAspect="1"/>
                </p:cNvPicPr>
                <p:nvPr/>
              </p:nvPicPr>
              <p:blipFill>
                <a:blip r:embed="rId9"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80" name="Group 56"/>
            <p:cNvGrpSpPr/>
            <p:nvPr/>
          </p:nvGrpSpPr>
          <p:grpSpPr>
            <a:xfrm>
              <a:off x="2874440" y="836695"/>
              <a:ext cx="5964760" cy="3323884"/>
              <a:chOff x="5160440" y="836695"/>
              <a:chExt cx="5964760" cy="3323884"/>
            </a:xfrm>
          </p:grpSpPr>
          <p:sp>
            <p:nvSpPr>
              <p:cNvPr id="81" name="Rectangle 8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55"/>
              <p:cNvGrpSpPr/>
              <p:nvPr/>
            </p:nvGrpSpPr>
            <p:grpSpPr>
              <a:xfrm>
                <a:off x="5160440" y="836695"/>
                <a:ext cx="5964760" cy="3323884"/>
                <a:chOff x="5160440" y="836695"/>
                <a:chExt cx="5964760" cy="3323884"/>
              </a:xfrm>
            </p:grpSpPr>
            <p:cxnSp>
              <p:nvCxnSpPr>
                <p:cNvPr id="83" name="Straight Connector 82"/>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85" name="Rectangle 84"/>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grpSp>
        </p:grpSp>
      </p:grpSp>
      <p:grpSp>
        <p:nvGrpSpPr>
          <p:cNvPr id="92" name="Group 103"/>
          <p:cNvGrpSpPr/>
          <p:nvPr/>
        </p:nvGrpSpPr>
        <p:grpSpPr>
          <a:xfrm>
            <a:off x="2438400" y="3577912"/>
            <a:ext cx="1295400" cy="1434618"/>
            <a:chOff x="990600" y="3183731"/>
            <a:chExt cx="1676400" cy="1434618"/>
          </a:xfrm>
        </p:grpSpPr>
        <p:sp>
          <p:nvSpPr>
            <p:cNvPr id="93" name="Rectangle 92"/>
            <p:cNvSpPr/>
            <p:nvPr/>
          </p:nvSpPr>
          <p:spPr>
            <a:xfrm>
              <a:off x="990600" y="3488530"/>
              <a:ext cx="1600200" cy="11298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96"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2000" y="43267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99" name="Rectangle 98"/>
          <p:cNvSpPr/>
          <p:nvPr/>
        </p:nvSpPr>
        <p:spPr>
          <a:xfrm>
            <a:off x="3733800" y="1601151"/>
            <a:ext cx="2133600" cy="341137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733800" y="1291912"/>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733800" y="1291912"/>
            <a:ext cx="19050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DAILY BRIEF STRUCTURE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103" name="Group 144"/>
          <p:cNvGrpSpPr/>
          <p:nvPr/>
        </p:nvGrpSpPr>
        <p:grpSpPr>
          <a:xfrm>
            <a:off x="3810000" y="2040731"/>
            <a:ext cx="1981200" cy="533400"/>
            <a:chOff x="3810000" y="4416443"/>
            <a:chExt cx="2360068" cy="533400"/>
          </a:xfrm>
        </p:grpSpPr>
        <p:sp>
          <p:nvSpPr>
            <p:cNvPr id="104" name="Rectangle 103"/>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105" name="Rectangle 104"/>
            <p:cNvSpPr/>
            <p:nvPr/>
          </p:nvSpPr>
          <p:spPr>
            <a:xfrm>
              <a:off x="3810000" y="4618019"/>
              <a:ext cx="2360068" cy="3318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3 Calendar Views:  </a:t>
              </a:r>
            </a:p>
            <a:p>
              <a:pPr algn="ctr"/>
              <a:r>
                <a:rPr lang="en-US" sz="900" dirty="0" smtClean="0">
                  <a:solidFill>
                    <a:schemeClr val="tx1"/>
                  </a:solidFill>
                  <a:latin typeface="Futura Md" pitchFamily="34" charset="0"/>
                </a:rPr>
                <a:t>Today, This Week &amp; This Month</a:t>
              </a:r>
            </a:p>
          </p:txBody>
        </p:sp>
      </p:grpSp>
      <p:sp>
        <p:nvSpPr>
          <p:cNvPr id="106" name="Rectangle 105"/>
          <p:cNvSpPr/>
          <p:nvPr/>
        </p:nvSpPr>
        <p:spPr>
          <a:xfrm>
            <a:off x="3810003" y="2816243"/>
            <a:ext cx="198298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sp>
        <p:nvSpPr>
          <p:cNvPr id="107" name="Rectangle 106"/>
          <p:cNvSpPr/>
          <p:nvPr/>
        </p:nvSpPr>
        <p:spPr>
          <a:xfrm>
            <a:off x="3810000" y="3031331"/>
            <a:ext cx="1981200" cy="22860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MANDATORY NEWS CATEGORY</a:t>
            </a:r>
            <a:endParaRPr lang="en-US" sz="900" dirty="0">
              <a:solidFill>
                <a:schemeClr val="tx1"/>
              </a:solidFill>
              <a:latin typeface="Futura Md" pitchFamily="34" charset="0"/>
            </a:endParaRPr>
          </a:p>
        </p:txBody>
      </p:sp>
      <p:pic>
        <p:nvPicPr>
          <p:cNvPr id="122" name="Picture 31" descr="fr-lgflag.gif"/>
          <p:cNvPicPr>
            <a:picLocks noChangeAspect="1"/>
          </p:cNvPicPr>
          <p:nvPr/>
        </p:nvPicPr>
        <p:blipFill>
          <a:blip r:embed="rId10" cstate="print"/>
          <a:srcRect/>
          <a:stretch>
            <a:fillRect/>
          </a:stretch>
        </p:blipFill>
        <p:spPr bwMode="auto">
          <a:xfrm>
            <a:off x="2819400" y="4271509"/>
            <a:ext cx="459734" cy="2838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23" name="Rectangle 122"/>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French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126" name="Rectangle 125"/>
          <p:cNvSpPr/>
          <p:nvPr/>
        </p:nvSpPr>
        <p:spPr>
          <a:xfrm>
            <a:off x="3733800" y="3869531"/>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Free news digests offered by Les </a:t>
            </a:r>
            <a:r>
              <a:rPr lang="en-US" sz="800" dirty="0" err="1" smtClean="0">
                <a:solidFill>
                  <a:schemeClr val="tx1"/>
                </a:solidFill>
                <a:latin typeface="Futura Md" pitchFamily="34" charset="0"/>
              </a:rPr>
              <a:t>Echos</a:t>
            </a:r>
            <a:r>
              <a:rPr lang="en-US" sz="800" dirty="0" smtClean="0">
                <a:solidFill>
                  <a:schemeClr val="tx1"/>
                </a:solidFill>
                <a:latin typeface="Futura Md" pitchFamily="34" charset="0"/>
              </a:rPr>
              <a:t> are categorized by News Location and News Category.  France Daily Brief offers short paragraphs in 16 different industry categories and 23 different French locations.  </a:t>
            </a:r>
          </a:p>
          <a:p>
            <a:pPr algn="ctr"/>
            <a:r>
              <a:rPr lang="en-US" sz="800" dirty="0" smtClean="0">
                <a:solidFill>
                  <a:schemeClr val="tx1"/>
                </a:solidFill>
                <a:latin typeface="Futura Md" pitchFamily="34" charset="0"/>
              </a:rPr>
              <a:t>(see table on the following page)</a:t>
            </a:r>
          </a:p>
        </p:txBody>
      </p:sp>
      <p:sp>
        <p:nvSpPr>
          <p:cNvPr id="130" name="Rectangle 129"/>
          <p:cNvSpPr/>
          <p:nvPr/>
        </p:nvSpPr>
        <p:spPr>
          <a:xfrm>
            <a:off x="3810000" y="3336131"/>
            <a:ext cx="1981200" cy="22860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OPTIONAL NEWS CATEGORY</a:t>
            </a:r>
            <a:endParaRPr lang="en-US" sz="900" dirty="0">
              <a:solidFill>
                <a:schemeClr val="tx1"/>
              </a:solidFill>
              <a:latin typeface="Futura Md" pitchFamily="34" charset="0"/>
            </a:endParaRPr>
          </a:p>
        </p:txBody>
      </p:sp>
      <p:grpSp>
        <p:nvGrpSpPr>
          <p:cNvPr id="33" name="Group 63"/>
          <p:cNvGrpSpPr/>
          <p:nvPr/>
        </p:nvGrpSpPr>
        <p:grpSpPr>
          <a:xfrm>
            <a:off x="5936416" y="1597266"/>
            <a:ext cx="2369384" cy="2973359"/>
            <a:chOff x="9738878" y="559465"/>
            <a:chExt cx="8513709" cy="10683928"/>
          </a:xfrm>
        </p:grpSpPr>
        <p:pic>
          <p:nvPicPr>
            <p:cNvPr id="16387" name="Picture 3"/>
            <p:cNvPicPr>
              <a:picLocks noChangeAspect="1" noChangeArrowheads="1"/>
            </p:cNvPicPr>
            <p:nvPr/>
          </p:nvPicPr>
          <p:blipFill>
            <a:blip r:embed="rId11" cstate="print"/>
            <a:srcRect l="4765" t="3471" r="5497" b="2810"/>
            <a:stretch>
              <a:fillRect/>
            </a:stretch>
          </p:blipFill>
          <p:spPr bwMode="auto">
            <a:xfrm rot="21196471">
              <a:off x="9738878" y="559465"/>
              <a:ext cx="6026345" cy="863954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16386" name="Picture 2"/>
            <p:cNvPicPr>
              <a:picLocks noChangeAspect="1" noChangeArrowheads="1"/>
            </p:cNvPicPr>
            <p:nvPr/>
          </p:nvPicPr>
          <p:blipFill>
            <a:blip r:embed="rId12" cstate="print"/>
            <a:srcRect l="6884" t="5428" r="5686" b="2594"/>
            <a:stretch>
              <a:fillRect/>
            </a:stretch>
          </p:blipFill>
          <p:spPr bwMode="auto">
            <a:xfrm rot="576319">
              <a:off x="12121967" y="2603848"/>
              <a:ext cx="6130620" cy="8639545"/>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67" name="Picture 5"/>
          <p:cNvPicPr>
            <a:picLocks noChangeAspect="1" noChangeArrowheads="1"/>
          </p:cNvPicPr>
          <p:nvPr/>
        </p:nvPicPr>
        <p:blipFill>
          <a:blip r:embed="rId13" cstate="print"/>
          <a:srcRect l="2806" t="5413" r="1800" b="1738"/>
          <a:stretch>
            <a:fillRect/>
          </a:stretch>
        </p:blipFill>
        <p:spPr bwMode="auto">
          <a:xfrm>
            <a:off x="5901810" y="3336131"/>
            <a:ext cx="2145034" cy="152400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07862"/>
          </a:xfrm>
          <a:prstGeom prst="rect">
            <a:avLst/>
          </a:prstGeom>
          <a:noFill/>
        </p:spPr>
        <p:txBody>
          <a:bodyPr wrap="square" lIns="91416" tIns="45708" rIns="91416" bIns="45708">
            <a:spAutoFit/>
          </a:bodyPr>
          <a:lstStyle/>
          <a:p>
            <a:r>
              <a:rPr lang="en-US" sz="40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Google Calendar +</a:t>
            </a:r>
            <a:endParaRPr lang="en-US" sz="40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7" name="Picture 2"/>
          <p:cNvPicPr>
            <a:picLocks noChangeAspect="1" noChangeArrowheads="1"/>
          </p:cNvPicPr>
          <p:nvPr/>
        </p:nvPicPr>
        <p:blipFill>
          <a:blip r:embed="rId3" cstate="print"/>
          <a:srcRect/>
          <a:stretch>
            <a:fillRect/>
          </a:stretch>
        </p:blipFill>
        <p:spPr bwMode="auto">
          <a:xfrm>
            <a:off x="7696201" y="1507331"/>
            <a:ext cx="636818" cy="6368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3" descr="A:\Marketing Department XDrive\Andrea_Shelley\0 IBS SIPS PM\Design Exp HFE Slides\Partner Logos\105x105-daily-brief.png"/>
          <p:cNvPicPr>
            <a:picLocks noChangeAspect="1" noChangeArrowheads="1"/>
          </p:cNvPicPr>
          <p:nvPr/>
        </p:nvPicPr>
        <p:blipFill>
          <a:blip r:embed="rId4"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1455977" y="433114"/>
            <a:ext cx="9135823" cy="707862"/>
          </a:xfrm>
          <a:prstGeom prst="rect">
            <a:avLst/>
          </a:prstGeom>
          <a:noFill/>
        </p:spPr>
        <p:txBody>
          <a:bodyPr wrap="square" lIns="91416" tIns="45708" rIns="91416" bIns="45708">
            <a:spAutoFit/>
          </a:bodyPr>
          <a:lstStyle/>
          <a:p>
            <a:r>
              <a:rPr lang="en-US" sz="40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Les </a:t>
            </a:r>
            <a:r>
              <a:rPr lang="en-US" sz="4000" b="1" spc="-200"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Echos</a:t>
            </a:r>
            <a:r>
              <a:rPr lang="en-US" sz="40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 </a:t>
            </a:r>
            <a:r>
              <a:rPr lang="en-US" sz="36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continued…</a:t>
            </a:r>
            <a:endParaRPr lang="en-US" sz="36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8" name="Group 60"/>
          <p:cNvGrpSpPr/>
          <p:nvPr/>
        </p:nvGrpSpPr>
        <p:grpSpPr>
          <a:xfrm>
            <a:off x="5181600" y="135731"/>
            <a:ext cx="1191490" cy="457200"/>
            <a:chOff x="-45760" y="319977"/>
            <a:chExt cx="5503603" cy="2111848"/>
          </a:xfrm>
        </p:grpSpPr>
        <p:pic>
          <p:nvPicPr>
            <p:cNvPr id="46087" name="Picture 7" descr="http://www.gadgetizer.com/wp-content/uploads/2007/05/google-calendar_logo.JPG"/>
            <p:cNvPicPr>
              <a:picLocks noChangeAspect="1" noChangeArrowheads="1"/>
            </p:cNvPicPr>
            <p:nvPr/>
          </p:nvPicPr>
          <p:blipFill>
            <a:blip r:embed="rId5" cstate="print"/>
            <a:srcRect l="8894" t="11111" r="14626" b="15556"/>
            <a:stretch>
              <a:fillRect/>
            </a:stretch>
          </p:blipFill>
          <p:spPr bwMode="auto">
            <a:xfrm>
              <a:off x="-45760" y="319977"/>
              <a:ext cx="5503603" cy="2111848"/>
            </a:xfrm>
            <a:prstGeom prst="rect">
              <a:avLst/>
            </a:prstGeom>
            <a:noFill/>
          </p:spPr>
        </p:pic>
        <p:sp>
          <p:nvSpPr>
            <p:cNvPr id="60" name="Rectangle 59"/>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rot="5400000">
            <a:off x="61722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Picture 2" descr="http://www.risc-int.com/images/upload/press/visuel_lesechos_48.gif"/>
          <p:cNvPicPr>
            <a:picLocks noChangeAspect="1" noChangeArrowheads="1"/>
          </p:cNvPicPr>
          <p:nvPr/>
        </p:nvPicPr>
        <p:blipFill>
          <a:blip r:embed="rId6" cstate="print">
            <a:clrChange>
              <a:clrFrom>
                <a:srgbClr val="FFFFFF"/>
              </a:clrFrom>
              <a:clrTo>
                <a:srgbClr val="FFFFFF">
                  <a:alpha val="0"/>
                </a:srgbClr>
              </a:clrTo>
            </a:clrChange>
          </a:blip>
          <a:srcRect t="18557" b="16495"/>
          <a:stretch>
            <a:fillRect/>
          </a:stretch>
        </p:blipFill>
        <p:spPr bwMode="auto">
          <a:xfrm>
            <a:off x="6477000" y="59531"/>
            <a:ext cx="1166059" cy="504892"/>
          </a:xfrm>
          <a:prstGeom prst="rect">
            <a:avLst/>
          </a:prstGeom>
          <a:noFill/>
        </p:spPr>
      </p:pic>
      <p:pic>
        <p:nvPicPr>
          <p:cNvPr id="65" name="Picture 3"/>
          <p:cNvPicPr>
            <a:picLocks noChangeAspect="1" noChangeArrowheads="1"/>
          </p:cNvPicPr>
          <p:nvPr/>
        </p:nvPicPr>
        <p:blipFill>
          <a:blip r:embed="rId7" cstate="print"/>
          <a:srcRect/>
          <a:stretch>
            <a:fillRect/>
          </a:stretch>
        </p:blipFill>
        <p:spPr bwMode="auto">
          <a:xfrm>
            <a:off x="8382000" y="1507331"/>
            <a:ext cx="625878" cy="623770"/>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99" name="Group 98"/>
          <p:cNvGrpSpPr/>
          <p:nvPr/>
        </p:nvGrpSpPr>
        <p:grpSpPr>
          <a:xfrm>
            <a:off x="990600" y="1126330"/>
            <a:ext cx="6477000" cy="3962401"/>
            <a:chOff x="152400" y="1050131"/>
            <a:chExt cx="6477000" cy="3962401"/>
          </a:xfrm>
        </p:grpSpPr>
        <p:grpSp>
          <p:nvGrpSpPr>
            <p:cNvPr id="6" name="Group 80"/>
            <p:cNvGrpSpPr/>
            <p:nvPr/>
          </p:nvGrpSpPr>
          <p:grpSpPr>
            <a:xfrm>
              <a:off x="152400" y="1050131"/>
              <a:ext cx="6477000" cy="3962401"/>
              <a:chOff x="152400" y="1583531"/>
              <a:chExt cx="3124200" cy="3573930"/>
            </a:xfrm>
          </p:grpSpPr>
          <p:sp>
            <p:nvSpPr>
              <p:cNvPr id="12" name="Rectangle 11"/>
              <p:cNvSpPr/>
              <p:nvPr/>
            </p:nvSpPr>
            <p:spPr>
              <a:xfrm>
                <a:off x="152400" y="1888331"/>
                <a:ext cx="3124200" cy="326913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STRUCTURE</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0" name="Rectangle 29"/>
            <p:cNvSpPr/>
            <p:nvPr/>
          </p:nvSpPr>
          <p:spPr>
            <a:xfrm>
              <a:off x="228600" y="1507331"/>
              <a:ext cx="1447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Futura Md" pitchFamily="34" charset="0"/>
                </a:rPr>
                <a:t>MANDATORY NEWS CONTENT</a:t>
              </a:r>
              <a:endParaRPr lang="en-US" sz="900" b="1" dirty="0">
                <a:solidFill>
                  <a:schemeClr val="tx1"/>
                </a:solidFill>
                <a:latin typeface="Futura Md" pitchFamily="34" charset="0"/>
              </a:endParaRPr>
            </a:p>
          </p:txBody>
        </p:sp>
        <p:sp>
          <p:nvSpPr>
            <p:cNvPr id="31" name="Rectangle 30"/>
            <p:cNvSpPr/>
            <p:nvPr/>
          </p:nvSpPr>
          <p:spPr>
            <a:xfrm>
              <a:off x="228600" y="1785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Les </a:t>
              </a:r>
              <a:r>
                <a:rPr lang="en-US" sz="900" dirty="0" err="1" smtClean="0">
                  <a:solidFill>
                    <a:schemeClr val="tx1"/>
                  </a:solidFill>
                  <a:latin typeface="Futura Md" pitchFamily="34" charset="0"/>
                </a:rPr>
                <a:t>Echos</a:t>
              </a:r>
              <a:r>
                <a:rPr lang="en-US" sz="900" dirty="0" smtClean="0">
                  <a:solidFill>
                    <a:schemeClr val="tx1"/>
                  </a:solidFill>
                  <a:latin typeface="Futura Md" pitchFamily="34" charset="0"/>
                </a:rPr>
                <a:t> PME</a:t>
              </a:r>
            </a:p>
          </p:txBody>
        </p:sp>
        <p:sp>
          <p:nvSpPr>
            <p:cNvPr id="33" name="Rectangle 32"/>
            <p:cNvSpPr/>
            <p:nvPr/>
          </p:nvSpPr>
          <p:spPr>
            <a:xfrm>
              <a:off x="1752600" y="1507331"/>
              <a:ext cx="1447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Futura Md" pitchFamily="34" charset="0"/>
                </a:rPr>
                <a:t>CONTENT FORMAT</a:t>
              </a:r>
              <a:endParaRPr lang="en-US" sz="900" b="1" dirty="0">
                <a:solidFill>
                  <a:schemeClr val="tx1"/>
                </a:solidFill>
                <a:latin typeface="Futura Md" pitchFamily="34" charset="0"/>
              </a:endParaRPr>
            </a:p>
          </p:txBody>
        </p:sp>
        <p:sp>
          <p:nvSpPr>
            <p:cNvPr id="34" name="Rectangle 33"/>
            <p:cNvSpPr/>
            <p:nvPr/>
          </p:nvSpPr>
          <p:spPr>
            <a:xfrm>
              <a:off x="1752600" y="1785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All full story of the day</a:t>
              </a:r>
            </a:p>
          </p:txBody>
        </p:sp>
        <p:sp>
          <p:nvSpPr>
            <p:cNvPr id="35" name="Rectangle 34"/>
            <p:cNvSpPr/>
            <p:nvPr/>
          </p:nvSpPr>
          <p:spPr>
            <a:xfrm>
              <a:off x="228600" y="2040731"/>
              <a:ext cx="1447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Futura Md" pitchFamily="34" charset="0"/>
                </a:rPr>
                <a:t>OPTIONAL NEWS CONTENT</a:t>
              </a:r>
              <a:endParaRPr lang="en-US" sz="900" b="1" dirty="0">
                <a:solidFill>
                  <a:schemeClr val="tx1"/>
                </a:solidFill>
                <a:latin typeface="Futura Md" pitchFamily="34" charset="0"/>
              </a:endParaRPr>
            </a:p>
          </p:txBody>
        </p:sp>
        <p:sp>
          <p:nvSpPr>
            <p:cNvPr id="36" name="Rectangle 35"/>
            <p:cNvSpPr/>
            <p:nvPr/>
          </p:nvSpPr>
          <p:spPr>
            <a:xfrm>
              <a:off x="228600" y="2318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Local News*</a:t>
              </a:r>
            </a:p>
          </p:txBody>
        </p:sp>
        <p:sp>
          <p:nvSpPr>
            <p:cNvPr id="37" name="Rectangle 36"/>
            <p:cNvSpPr/>
            <p:nvPr/>
          </p:nvSpPr>
          <p:spPr>
            <a:xfrm>
              <a:off x="1752600" y="2040731"/>
              <a:ext cx="1447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Futura Md" pitchFamily="34" charset="0"/>
                </a:rPr>
                <a:t>CONTENT FORMAT</a:t>
              </a:r>
              <a:endParaRPr lang="en-US" sz="900" b="1" dirty="0">
                <a:solidFill>
                  <a:schemeClr val="tx1"/>
                </a:solidFill>
                <a:latin typeface="Futura Md" pitchFamily="34" charset="0"/>
              </a:endParaRPr>
            </a:p>
          </p:txBody>
        </p:sp>
        <p:sp>
          <p:nvSpPr>
            <p:cNvPr id="38" name="Rectangle 37"/>
            <p:cNvSpPr/>
            <p:nvPr/>
          </p:nvSpPr>
          <p:spPr>
            <a:xfrm>
              <a:off x="1752600" y="2318507"/>
              <a:ext cx="1447800" cy="26178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Three most recent headlines, subtitles and one-sentence summary</a:t>
              </a:r>
            </a:p>
          </p:txBody>
        </p:sp>
        <p:sp>
          <p:nvSpPr>
            <p:cNvPr id="39" name="Rectangle 38"/>
            <p:cNvSpPr/>
            <p:nvPr/>
          </p:nvSpPr>
          <p:spPr>
            <a:xfrm>
              <a:off x="228600" y="2699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A</a:t>
              </a:r>
              <a:r>
                <a:rPr lang="en-US" sz="900" dirty="0" err="1" smtClean="0">
                  <a:solidFill>
                    <a:schemeClr val="tx1"/>
                  </a:solidFill>
                  <a:latin typeface="Futura Md"/>
                </a:rPr>
                <a:t>éronautiques</a:t>
              </a:r>
              <a:r>
                <a:rPr lang="en-US" sz="900" dirty="0" smtClean="0">
                  <a:solidFill>
                    <a:schemeClr val="tx1"/>
                  </a:solidFill>
                  <a:latin typeface="Futura Md"/>
                </a:rPr>
                <a:t> et </a:t>
              </a:r>
              <a:r>
                <a:rPr lang="en-US" sz="900" dirty="0" err="1" smtClean="0">
                  <a:solidFill>
                    <a:schemeClr val="tx1"/>
                  </a:solidFill>
                  <a:latin typeface="Futura Md"/>
                </a:rPr>
                <a:t>défense</a:t>
              </a:r>
              <a:endParaRPr lang="en-US" sz="900" dirty="0" smtClean="0">
                <a:solidFill>
                  <a:schemeClr val="tx1"/>
                </a:solidFill>
                <a:latin typeface="Futura Md" pitchFamily="34" charset="0"/>
              </a:endParaRPr>
            </a:p>
          </p:txBody>
        </p:sp>
        <p:sp>
          <p:nvSpPr>
            <p:cNvPr id="40" name="Rectangle 39"/>
            <p:cNvSpPr/>
            <p:nvPr/>
          </p:nvSpPr>
          <p:spPr>
            <a:xfrm>
              <a:off x="228600" y="2851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Agroalimentaire</a:t>
              </a:r>
              <a:endParaRPr lang="en-US" sz="900" dirty="0" smtClean="0">
                <a:solidFill>
                  <a:schemeClr val="tx1"/>
                </a:solidFill>
                <a:latin typeface="Futura Md" pitchFamily="34" charset="0"/>
              </a:endParaRPr>
            </a:p>
          </p:txBody>
        </p:sp>
        <p:sp>
          <p:nvSpPr>
            <p:cNvPr id="41" name="Rectangle 40"/>
            <p:cNvSpPr/>
            <p:nvPr/>
          </p:nvSpPr>
          <p:spPr>
            <a:xfrm>
              <a:off x="228600" y="30043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Automobile</a:t>
              </a:r>
            </a:p>
          </p:txBody>
        </p:sp>
        <p:sp>
          <p:nvSpPr>
            <p:cNvPr id="42" name="Rectangle 41"/>
            <p:cNvSpPr/>
            <p:nvPr/>
          </p:nvSpPr>
          <p:spPr>
            <a:xfrm>
              <a:off x="228600" y="31567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Communication</a:t>
              </a:r>
            </a:p>
          </p:txBody>
        </p:sp>
        <p:sp>
          <p:nvSpPr>
            <p:cNvPr id="43" name="Rectangle 42"/>
            <p:cNvSpPr/>
            <p:nvPr/>
          </p:nvSpPr>
          <p:spPr>
            <a:xfrm>
              <a:off x="228600" y="3309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Biens</a:t>
              </a:r>
              <a:r>
                <a:rPr lang="en-US" sz="900" dirty="0" smtClean="0">
                  <a:solidFill>
                    <a:schemeClr val="tx1"/>
                  </a:solidFill>
                  <a:latin typeface="Futura Md" pitchFamily="34" charset="0"/>
                </a:rPr>
                <a:t> de </a:t>
              </a:r>
              <a:r>
                <a:rPr lang="en-US" sz="900" dirty="0" err="1" smtClean="0">
                  <a:solidFill>
                    <a:schemeClr val="tx1"/>
                  </a:solidFill>
                  <a:latin typeface="Futura Md" pitchFamily="34" charset="0"/>
                </a:rPr>
                <a:t>consommation</a:t>
              </a:r>
              <a:endParaRPr lang="en-US" sz="900" dirty="0" smtClean="0">
                <a:solidFill>
                  <a:schemeClr val="tx1"/>
                </a:solidFill>
                <a:latin typeface="Futura Md" pitchFamily="34" charset="0"/>
              </a:endParaRPr>
            </a:p>
          </p:txBody>
        </p:sp>
        <p:sp>
          <p:nvSpPr>
            <p:cNvPr id="44" name="Rectangle 43"/>
            <p:cNvSpPr/>
            <p:nvPr/>
          </p:nvSpPr>
          <p:spPr>
            <a:xfrm>
              <a:off x="228600" y="3461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Distribution</a:t>
              </a:r>
            </a:p>
          </p:txBody>
        </p:sp>
        <p:sp>
          <p:nvSpPr>
            <p:cNvPr id="45" name="Rectangle 44"/>
            <p:cNvSpPr/>
            <p:nvPr/>
          </p:nvSpPr>
          <p:spPr>
            <a:xfrm>
              <a:off x="228600" y="3613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Energie</a:t>
              </a:r>
              <a:r>
                <a:rPr lang="en-US" sz="900" dirty="0" smtClean="0">
                  <a:solidFill>
                    <a:schemeClr val="tx1"/>
                  </a:solidFill>
                  <a:latin typeface="Futura Md" pitchFamily="34" charset="0"/>
                </a:rPr>
                <a:t> et </a:t>
              </a:r>
              <a:r>
                <a:rPr lang="en-US" sz="900" dirty="0" err="1" smtClean="0">
                  <a:solidFill>
                    <a:schemeClr val="tx1"/>
                  </a:solidFill>
                  <a:latin typeface="Futura Md" pitchFamily="34" charset="0"/>
                </a:rPr>
                <a:t>environnement</a:t>
              </a:r>
              <a:endParaRPr lang="en-US" sz="900" dirty="0" smtClean="0">
                <a:solidFill>
                  <a:schemeClr val="tx1"/>
                </a:solidFill>
                <a:latin typeface="Futura Md" pitchFamily="34" charset="0"/>
              </a:endParaRPr>
            </a:p>
          </p:txBody>
        </p:sp>
        <p:sp>
          <p:nvSpPr>
            <p:cNvPr id="46" name="Rectangle 45"/>
            <p:cNvSpPr/>
            <p:nvPr/>
          </p:nvSpPr>
          <p:spPr>
            <a:xfrm>
              <a:off x="228600" y="37663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Biens</a:t>
              </a:r>
              <a:r>
                <a:rPr lang="en-US" sz="900" dirty="0" smtClean="0">
                  <a:solidFill>
                    <a:schemeClr val="tx1"/>
                  </a:solidFill>
                  <a:latin typeface="Futura Md" pitchFamily="34" charset="0"/>
                </a:rPr>
                <a:t> </a:t>
              </a:r>
              <a:r>
                <a:rPr lang="en-US" sz="900" dirty="0" err="1" smtClean="0">
                  <a:solidFill>
                    <a:schemeClr val="tx1"/>
                  </a:solidFill>
                  <a:latin typeface="Futura Md" pitchFamily="34" charset="0"/>
                </a:rPr>
                <a:t>d’</a:t>
              </a:r>
              <a:r>
                <a:rPr lang="en-US" sz="900" dirty="0" err="1" smtClean="0">
                  <a:solidFill>
                    <a:schemeClr val="tx1"/>
                  </a:solidFill>
                  <a:latin typeface="Futura Md"/>
                </a:rPr>
                <a:t>équipement</a:t>
              </a:r>
              <a:endParaRPr lang="en-US" sz="900" dirty="0" smtClean="0">
                <a:solidFill>
                  <a:schemeClr val="tx1"/>
                </a:solidFill>
                <a:latin typeface="Futura Md" pitchFamily="34" charset="0"/>
              </a:endParaRPr>
            </a:p>
          </p:txBody>
        </p:sp>
        <p:sp>
          <p:nvSpPr>
            <p:cNvPr id="47" name="Rectangle 46"/>
            <p:cNvSpPr/>
            <p:nvPr/>
          </p:nvSpPr>
          <p:spPr>
            <a:xfrm>
              <a:off x="228600" y="39187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Finance</a:t>
              </a:r>
            </a:p>
          </p:txBody>
        </p:sp>
        <p:sp>
          <p:nvSpPr>
            <p:cNvPr id="48" name="Rectangle 47"/>
            <p:cNvSpPr/>
            <p:nvPr/>
          </p:nvSpPr>
          <p:spPr>
            <a:xfrm>
              <a:off x="228600" y="4071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Hightech</a:t>
              </a:r>
              <a:endParaRPr lang="en-US" sz="900" dirty="0" smtClean="0">
                <a:solidFill>
                  <a:schemeClr val="tx1"/>
                </a:solidFill>
                <a:latin typeface="Futura Md" pitchFamily="34" charset="0"/>
              </a:endParaRPr>
            </a:p>
          </p:txBody>
        </p:sp>
        <p:sp>
          <p:nvSpPr>
            <p:cNvPr id="49" name="Rectangle 48"/>
            <p:cNvSpPr/>
            <p:nvPr/>
          </p:nvSpPr>
          <p:spPr>
            <a:xfrm>
              <a:off x="228600" y="4223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Industries de base</a:t>
              </a:r>
            </a:p>
          </p:txBody>
        </p:sp>
        <p:sp>
          <p:nvSpPr>
            <p:cNvPr id="50" name="Rectangle 49"/>
            <p:cNvSpPr/>
            <p:nvPr/>
          </p:nvSpPr>
          <p:spPr>
            <a:xfrm>
              <a:off x="228600" y="4375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March</a:t>
              </a:r>
              <a:r>
                <a:rPr lang="en-US" sz="900" dirty="0" err="1" smtClean="0">
                  <a:solidFill>
                    <a:schemeClr val="tx1"/>
                  </a:solidFill>
                  <a:latin typeface="Futura Md"/>
                </a:rPr>
                <a:t>és</a:t>
              </a:r>
              <a:endParaRPr lang="en-US" sz="900" dirty="0" smtClean="0">
                <a:solidFill>
                  <a:schemeClr val="tx1"/>
                </a:solidFill>
                <a:latin typeface="Futura Md" pitchFamily="34" charset="0"/>
              </a:endParaRPr>
            </a:p>
          </p:txBody>
        </p:sp>
        <p:sp>
          <p:nvSpPr>
            <p:cNvPr id="51" name="Rectangle 50"/>
            <p:cNvSpPr/>
            <p:nvPr/>
          </p:nvSpPr>
          <p:spPr>
            <a:xfrm>
              <a:off x="228600" y="45283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Sant</a:t>
              </a:r>
              <a:r>
                <a:rPr lang="en-US" sz="900" dirty="0" smtClean="0">
                  <a:solidFill>
                    <a:schemeClr val="tx1"/>
                  </a:solidFill>
                  <a:latin typeface="Futura Md"/>
                </a:rPr>
                <a:t>é</a:t>
              </a:r>
              <a:endParaRPr lang="en-US" sz="900" dirty="0" smtClean="0">
                <a:solidFill>
                  <a:schemeClr val="tx1"/>
                </a:solidFill>
                <a:latin typeface="Futura Md" pitchFamily="34" charset="0"/>
              </a:endParaRPr>
            </a:p>
          </p:txBody>
        </p:sp>
        <p:sp>
          <p:nvSpPr>
            <p:cNvPr id="52" name="Rectangle 51"/>
            <p:cNvSpPr/>
            <p:nvPr/>
          </p:nvSpPr>
          <p:spPr>
            <a:xfrm>
              <a:off x="228600" y="46807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Services</a:t>
              </a:r>
            </a:p>
          </p:txBody>
        </p:sp>
        <p:sp>
          <p:nvSpPr>
            <p:cNvPr id="53" name="Rectangle 52"/>
            <p:cNvSpPr/>
            <p:nvPr/>
          </p:nvSpPr>
          <p:spPr>
            <a:xfrm>
              <a:off x="228600" y="4833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Transport</a:t>
              </a:r>
            </a:p>
          </p:txBody>
        </p:sp>
        <p:sp>
          <p:nvSpPr>
            <p:cNvPr id="54" name="Rectangle 53"/>
            <p:cNvSpPr/>
            <p:nvPr/>
          </p:nvSpPr>
          <p:spPr>
            <a:xfrm>
              <a:off x="3505200" y="2040731"/>
              <a:ext cx="2971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Futura Md" pitchFamily="34" charset="0"/>
                </a:rPr>
                <a:t>23  LOCAL NEWS LOCATIONS</a:t>
              </a:r>
              <a:endParaRPr lang="en-US" sz="900" b="1" dirty="0">
                <a:solidFill>
                  <a:schemeClr val="tx1"/>
                </a:solidFill>
                <a:latin typeface="Futura Md" pitchFamily="34" charset="0"/>
              </a:endParaRPr>
            </a:p>
          </p:txBody>
        </p:sp>
        <p:sp>
          <p:nvSpPr>
            <p:cNvPr id="63" name="Rectangle 62"/>
            <p:cNvSpPr/>
            <p:nvPr/>
          </p:nvSpPr>
          <p:spPr>
            <a:xfrm>
              <a:off x="457200" y="2470907"/>
              <a:ext cx="1219200" cy="1794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23 locations </a:t>
              </a:r>
            </a:p>
            <a:p>
              <a:pPr algn="ctr"/>
              <a:r>
                <a:rPr lang="en-US" sz="500" dirty="0" smtClean="0">
                  <a:solidFill>
                    <a:schemeClr val="tx1"/>
                  </a:solidFill>
                  <a:latin typeface="Futura Md" pitchFamily="34" charset="0"/>
                </a:rPr>
                <a:t>(see adjacent table)</a:t>
              </a:r>
            </a:p>
          </p:txBody>
        </p:sp>
        <p:sp>
          <p:nvSpPr>
            <p:cNvPr id="95" name="Rectangle 94"/>
            <p:cNvSpPr/>
            <p:nvPr/>
          </p:nvSpPr>
          <p:spPr>
            <a:xfrm>
              <a:off x="3505200" y="4707731"/>
              <a:ext cx="2971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Three most recent headlines, subtitles and one-sentence summary</a:t>
              </a:r>
            </a:p>
          </p:txBody>
        </p:sp>
        <p:sp>
          <p:nvSpPr>
            <p:cNvPr id="96" name="Rectangle 95"/>
            <p:cNvSpPr/>
            <p:nvPr/>
          </p:nvSpPr>
          <p:spPr>
            <a:xfrm>
              <a:off x="3505200" y="4402931"/>
              <a:ext cx="2971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Futura Md" pitchFamily="34" charset="0"/>
                </a:rPr>
                <a:t>CONTENT FORMAT for LOCAL NEWS LOCATIONS</a:t>
              </a:r>
              <a:endParaRPr lang="en-US" sz="900" b="1" dirty="0">
                <a:solidFill>
                  <a:schemeClr val="tx1"/>
                </a:solidFill>
                <a:latin typeface="Futura Md" pitchFamily="34" charset="0"/>
              </a:endParaRPr>
            </a:p>
          </p:txBody>
        </p:sp>
        <p:grpSp>
          <p:nvGrpSpPr>
            <p:cNvPr id="98" name="Group 97"/>
            <p:cNvGrpSpPr/>
            <p:nvPr/>
          </p:nvGrpSpPr>
          <p:grpSpPr>
            <a:xfrm>
              <a:off x="3505200" y="2318507"/>
              <a:ext cx="2971800" cy="2008224"/>
              <a:chOff x="3505200" y="2318507"/>
              <a:chExt cx="2971800" cy="1779624"/>
            </a:xfrm>
          </p:grpSpPr>
          <p:sp>
            <p:nvSpPr>
              <p:cNvPr id="55" name="Rectangle 54"/>
              <p:cNvSpPr/>
              <p:nvPr/>
            </p:nvSpPr>
            <p:spPr>
              <a:xfrm>
                <a:off x="3505200" y="2318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Alsace</a:t>
                </a:r>
              </a:p>
            </p:txBody>
          </p:sp>
          <p:sp>
            <p:nvSpPr>
              <p:cNvPr id="58" name="Rectangle 57"/>
              <p:cNvSpPr/>
              <p:nvPr/>
            </p:nvSpPr>
            <p:spPr>
              <a:xfrm>
                <a:off x="3505200" y="2470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Aquitaine</a:t>
                </a:r>
              </a:p>
            </p:txBody>
          </p:sp>
          <p:sp>
            <p:nvSpPr>
              <p:cNvPr id="61" name="Rectangle 60"/>
              <p:cNvSpPr/>
              <p:nvPr/>
            </p:nvSpPr>
            <p:spPr>
              <a:xfrm>
                <a:off x="3505200" y="26233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Auvergne</a:t>
                </a:r>
              </a:p>
            </p:txBody>
          </p:sp>
          <p:sp>
            <p:nvSpPr>
              <p:cNvPr id="66" name="Rectangle 65"/>
              <p:cNvSpPr/>
              <p:nvPr/>
            </p:nvSpPr>
            <p:spPr>
              <a:xfrm>
                <a:off x="3505200" y="27757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Basse-Normandie</a:t>
                </a:r>
              </a:p>
            </p:txBody>
          </p:sp>
          <p:sp>
            <p:nvSpPr>
              <p:cNvPr id="67" name="Rectangle 66"/>
              <p:cNvSpPr/>
              <p:nvPr/>
            </p:nvSpPr>
            <p:spPr>
              <a:xfrm>
                <a:off x="3505200" y="2928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Bourgogne</a:t>
                </a:r>
              </a:p>
            </p:txBody>
          </p:sp>
          <p:sp>
            <p:nvSpPr>
              <p:cNvPr id="68" name="Rectangle 67"/>
              <p:cNvSpPr/>
              <p:nvPr/>
            </p:nvSpPr>
            <p:spPr>
              <a:xfrm>
                <a:off x="3505200" y="3080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Bretagne</a:t>
                </a:r>
              </a:p>
            </p:txBody>
          </p:sp>
          <p:sp>
            <p:nvSpPr>
              <p:cNvPr id="69" name="Rectangle 68"/>
              <p:cNvSpPr/>
              <p:nvPr/>
            </p:nvSpPr>
            <p:spPr>
              <a:xfrm>
                <a:off x="3505200" y="3232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Centre</a:t>
                </a:r>
              </a:p>
            </p:txBody>
          </p:sp>
          <p:sp>
            <p:nvSpPr>
              <p:cNvPr id="70" name="Rectangle 69"/>
              <p:cNvSpPr/>
              <p:nvPr/>
            </p:nvSpPr>
            <p:spPr>
              <a:xfrm>
                <a:off x="3505200" y="33853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Champagne-Ardenne</a:t>
                </a:r>
              </a:p>
            </p:txBody>
          </p:sp>
          <p:sp>
            <p:nvSpPr>
              <p:cNvPr id="71" name="Rectangle 70"/>
              <p:cNvSpPr/>
              <p:nvPr/>
            </p:nvSpPr>
            <p:spPr>
              <a:xfrm>
                <a:off x="3505200" y="35377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Corse</a:t>
                </a:r>
              </a:p>
            </p:txBody>
          </p:sp>
          <p:sp>
            <p:nvSpPr>
              <p:cNvPr id="72" name="Rectangle 71"/>
              <p:cNvSpPr/>
              <p:nvPr/>
            </p:nvSpPr>
            <p:spPr>
              <a:xfrm>
                <a:off x="3505200" y="3690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Franche-Comt</a:t>
                </a:r>
                <a:r>
                  <a:rPr lang="en-US" sz="1050" dirty="0" smtClean="0">
                    <a:solidFill>
                      <a:schemeClr val="tx1"/>
                    </a:solidFill>
                    <a:latin typeface="Futura Md"/>
                  </a:rPr>
                  <a:t>é</a:t>
                </a:r>
                <a:endParaRPr lang="en-US" sz="1050" dirty="0" smtClean="0">
                  <a:solidFill>
                    <a:schemeClr val="tx1"/>
                  </a:solidFill>
                  <a:latin typeface="Futura Md" pitchFamily="34" charset="0"/>
                </a:endParaRPr>
              </a:p>
            </p:txBody>
          </p:sp>
          <p:sp>
            <p:nvSpPr>
              <p:cNvPr id="73" name="Rectangle 72"/>
              <p:cNvSpPr/>
              <p:nvPr/>
            </p:nvSpPr>
            <p:spPr>
              <a:xfrm>
                <a:off x="3505200" y="3842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Haute-Normandie</a:t>
                </a:r>
              </a:p>
            </p:txBody>
          </p:sp>
          <p:sp>
            <p:nvSpPr>
              <p:cNvPr id="74" name="Rectangle 73"/>
              <p:cNvSpPr/>
              <p:nvPr/>
            </p:nvSpPr>
            <p:spPr>
              <a:xfrm>
                <a:off x="3505200" y="3994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Languedoc-Roussillon</a:t>
                </a:r>
              </a:p>
            </p:txBody>
          </p:sp>
          <p:sp>
            <p:nvSpPr>
              <p:cNvPr id="82" name="Rectangle 81"/>
              <p:cNvSpPr/>
              <p:nvPr/>
            </p:nvSpPr>
            <p:spPr>
              <a:xfrm>
                <a:off x="5029200" y="2470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smtClean="0">
                    <a:solidFill>
                      <a:schemeClr val="tx1"/>
                    </a:solidFill>
                    <a:latin typeface="Futura Md" pitchFamily="34" charset="0"/>
                  </a:rPr>
                  <a:t>Limousin</a:t>
                </a:r>
                <a:endParaRPr lang="en-US" sz="1050" dirty="0" smtClean="0">
                  <a:solidFill>
                    <a:schemeClr val="tx1"/>
                  </a:solidFill>
                  <a:latin typeface="Futura Md" pitchFamily="34" charset="0"/>
                </a:endParaRPr>
              </a:p>
            </p:txBody>
          </p:sp>
          <p:sp>
            <p:nvSpPr>
              <p:cNvPr id="83" name="Rectangle 82"/>
              <p:cNvSpPr/>
              <p:nvPr/>
            </p:nvSpPr>
            <p:spPr>
              <a:xfrm>
                <a:off x="5029200" y="26233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Lorraine</a:t>
                </a:r>
              </a:p>
            </p:txBody>
          </p:sp>
          <p:sp>
            <p:nvSpPr>
              <p:cNvPr id="84" name="Rectangle 83"/>
              <p:cNvSpPr/>
              <p:nvPr/>
            </p:nvSpPr>
            <p:spPr>
              <a:xfrm>
                <a:off x="5029200" y="27757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Midi-Pyr</a:t>
                </a:r>
                <a:r>
                  <a:rPr lang="en-US" sz="1050" dirty="0" smtClean="0">
                    <a:solidFill>
                      <a:schemeClr val="tx1"/>
                    </a:solidFill>
                    <a:latin typeface="Futura Md"/>
                  </a:rPr>
                  <a:t>énées</a:t>
                </a:r>
                <a:endParaRPr lang="en-US" sz="1050" dirty="0" smtClean="0">
                  <a:solidFill>
                    <a:schemeClr val="tx1"/>
                  </a:solidFill>
                  <a:latin typeface="Futura Md" pitchFamily="34" charset="0"/>
                </a:endParaRPr>
              </a:p>
            </p:txBody>
          </p:sp>
          <p:sp>
            <p:nvSpPr>
              <p:cNvPr id="85" name="Rectangle 84"/>
              <p:cNvSpPr/>
              <p:nvPr/>
            </p:nvSpPr>
            <p:spPr>
              <a:xfrm>
                <a:off x="5029200" y="2928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Nord-Pas-de-Calais</a:t>
                </a:r>
              </a:p>
            </p:txBody>
          </p:sp>
          <p:sp>
            <p:nvSpPr>
              <p:cNvPr id="86" name="Rectangle 85"/>
              <p:cNvSpPr/>
              <p:nvPr/>
            </p:nvSpPr>
            <p:spPr>
              <a:xfrm>
                <a:off x="5029200" y="3080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Pays de la Loire</a:t>
                </a:r>
              </a:p>
            </p:txBody>
          </p:sp>
          <p:sp>
            <p:nvSpPr>
              <p:cNvPr id="87" name="Rectangle 86"/>
              <p:cNvSpPr/>
              <p:nvPr/>
            </p:nvSpPr>
            <p:spPr>
              <a:xfrm>
                <a:off x="5029200" y="3232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Picardie</a:t>
                </a:r>
              </a:p>
            </p:txBody>
          </p:sp>
          <p:sp>
            <p:nvSpPr>
              <p:cNvPr id="88" name="Rectangle 87"/>
              <p:cNvSpPr/>
              <p:nvPr/>
            </p:nvSpPr>
            <p:spPr>
              <a:xfrm>
                <a:off x="5029200" y="33853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Poitou-Charentes</a:t>
                </a:r>
              </a:p>
            </p:txBody>
          </p:sp>
          <p:sp>
            <p:nvSpPr>
              <p:cNvPr id="89" name="Rectangle 88"/>
              <p:cNvSpPr/>
              <p:nvPr/>
            </p:nvSpPr>
            <p:spPr>
              <a:xfrm>
                <a:off x="5029200" y="35377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PACA</a:t>
                </a:r>
              </a:p>
            </p:txBody>
          </p:sp>
          <p:sp>
            <p:nvSpPr>
              <p:cNvPr id="90" name="Rectangle 89"/>
              <p:cNvSpPr/>
              <p:nvPr/>
            </p:nvSpPr>
            <p:spPr>
              <a:xfrm>
                <a:off x="5029200" y="36901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Rh</a:t>
                </a:r>
                <a:r>
                  <a:rPr lang="en-US" sz="1050" dirty="0" smtClean="0">
                    <a:solidFill>
                      <a:schemeClr val="tx1"/>
                    </a:solidFill>
                    <a:latin typeface="Futura Md"/>
                  </a:rPr>
                  <a:t>ône-Alpes</a:t>
                </a:r>
                <a:endParaRPr lang="en-US" sz="1050" dirty="0" smtClean="0">
                  <a:solidFill>
                    <a:schemeClr val="tx1"/>
                  </a:solidFill>
                  <a:latin typeface="Futura Md" pitchFamily="34" charset="0"/>
                </a:endParaRPr>
              </a:p>
            </p:txBody>
          </p:sp>
          <p:sp>
            <p:nvSpPr>
              <p:cNvPr id="91" name="Rectangle 90"/>
              <p:cNvSpPr/>
              <p:nvPr/>
            </p:nvSpPr>
            <p:spPr>
              <a:xfrm>
                <a:off x="5029200" y="3842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DOM-TOM</a:t>
                </a:r>
              </a:p>
            </p:txBody>
          </p:sp>
          <p:sp>
            <p:nvSpPr>
              <p:cNvPr id="94" name="Rectangle 93"/>
              <p:cNvSpPr/>
              <p:nvPr/>
            </p:nvSpPr>
            <p:spPr>
              <a:xfrm>
                <a:off x="5029200" y="23185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smtClean="0">
                    <a:solidFill>
                      <a:schemeClr val="tx1"/>
                    </a:solidFill>
                    <a:latin typeface="Futura Md" pitchFamily="34" charset="0"/>
                  </a:rPr>
                  <a:t>Île</a:t>
                </a:r>
                <a:r>
                  <a:rPr lang="en-US" sz="1050" dirty="0" smtClean="0">
                    <a:solidFill>
                      <a:schemeClr val="tx1"/>
                    </a:solidFill>
                    <a:latin typeface="Futura Md" pitchFamily="34" charset="0"/>
                  </a:rPr>
                  <a:t> de France</a:t>
                </a:r>
              </a:p>
            </p:txBody>
          </p:sp>
          <p:sp>
            <p:nvSpPr>
              <p:cNvPr id="97" name="Rectangle 96"/>
              <p:cNvSpPr/>
              <p:nvPr/>
            </p:nvSpPr>
            <p:spPr>
              <a:xfrm>
                <a:off x="5029200" y="3994907"/>
                <a:ext cx="1447800" cy="10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solidFill>
                    <a:schemeClr val="tx1"/>
                  </a:solidFill>
                  <a:latin typeface="Futura Md" pitchFamily="34" charset="0"/>
                </a:endParaRPr>
              </a:p>
            </p:txBody>
          </p:sp>
        </p:gr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Yahoo!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 name="Picture 3" descr="A:\Marketing Department XDrive\Andrea_Shelley\0 IBS SIPS PM\Design Exp HFE Slides\Partner Logos\105x105-daily-brief.png"/>
          <p:cNvPicPr>
            <a:picLocks noChangeAspect="1" noChangeArrowheads="1"/>
          </p:cNvPicPr>
          <p:nvPr/>
        </p:nvPicPr>
        <p:blipFill>
          <a:blip r:embed="rId3"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grpSp>
        <p:nvGrpSpPr>
          <p:cNvPr id="6" name="Group 80"/>
          <p:cNvGrpSpPr/>
          <p:nvPr/>
        </p:nvGrpSpPr>
        <p:grpSpPr>
          <a:xfrm>
            <a:off x="152400" y="1168801"/>
            <a:ext cx="3505200" cy="914400"/>
            <a:chOff x="152400" y="1583531"/>
            <a:chExt cx="3124200" cy="914400"/>
          </a:xfrm>
        </p:grpSpPr>
        <p:sp>
          <p:nvSpPr>
            <p:cNvPr id="12" name="Rectangle 11"/>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683" y="1888331"/>
              <a:ext cx="3048000" cy="600140"/>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Get headline news formatted for print from around the world, and easily print schedules from your Yahoo! Calendar.</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4" name="Rectangle 1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7" name="Group 81"/>
          <p:cNvGrpSpPr/>
          <p:nvPr/>
        </p:nvGrpSpPr>
        <p:grpSpPr>
          <a:xfrm>
            <a:off x="117929" y="2159401"/>
            <a:ext cx="3615871" cy="1219200"/>
            <a:chOff x="2527853" y="1583531"/>
            <a:chExt cx="6602895" cy="1219200"/>
          </a:xfrm>
        </p:grpSpPr>
        <p:sp>
          <p:nvSpPr>
            <p:cNvPr id="17" name="Rectangle 16"/>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27853" y="1848648"/>
              <a:ext cx="6602895" cy="938694"/>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With fast access to Yahoo!7 and Yahoo! Calendar through Daily Brief, you can quickly and easily get the information you want directly from your printer – regional and industry news and headlines that are customizable, plus the ability to print integrates schedules in one job.</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19" name="Rectangle 18"/>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21" name="Rectangle 20"/>
          <p:cNvSpPr/>
          <p:nvPr/>
        </p:nvSpPr>
        <p:spPr>
          <a:xfrm>
            <a:off x="152400" y="3759601"/>
            <a:ext cx="2209800" cy="132913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 y="345480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2400" y="345480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8" name="Group 57"/>
          <p:cNvGrpSpPr/>
          <p:nvPr/>
        </p:nvGrpSpPr>
        <p:grpSpPr>
          <a:xfrm>
            <a:off x="252462" y="3945731"/>
            <a:ext cx="2033538" cy="970020"/>
            <a:chOff x="1219200" y="364331"/>
            <a:chExt cx="9424938" cy="4495800"/>
          </a:xfrm>
        </p:grpSpPr>
        <p:grpSp>
          <p:nvGrpSpPr>
            <p:cNvPr id="9" name="Group 34"/>
            <p:cNvGrpSpPr/>
            <p:nvPr/>
          </p:nvGrpSpPr>
          <p:grpSpPr>
            <a:xfrm>
              <a:off x="1219200" y="364331"/>
              <a:ext cx="9424938" cy="4495800"/>
              <a:chOff x="381000" y="1431131"/>
              <a:chExt cx="7064272" cy="3369736"/>
            </a:xfrm>
          </p:grpSpPr>
          <p:grpSp>
            <p:nvGrpSpPr>
              <p:cNvPr id="10" name="Group 136"/>
              <p:cNvGrpSpPr/>
              <p:nvPr/>
            </p:nvGrpSpPr>
            <p:grpSpPr>
              <a:xfrm>
                <a:off x="381000" y="1431131"/>
                <a:ext cx="7064272" cy="3369736"/>
                <a:chOff x="5995726" y="5054643"/>
                <a:chExt cx="3301295" cy="1574756"/>
              </a:xfrm>
            </p:grpSpPr>
            <p:sp>
              <p:nvSpPr>
                <p:cNvPr id="36" name="Rectangle 35"/>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1" name="Group 33"/>
              <p:cNvGrpSpPr/>
              <p:nvPr/>
            </p:nvGrpSpPr>
            <p:grpSpPr>
              <a:xfrm>
                <a:off x="1981200" y="2345531"/>
                <a:ext cx="1295400" cy="1295400"/>
                <a:chOff x="7467600" y="3031331"/>
                <a:chExt cx="1143000" cy="1143000"/>
              </a:xfrm>
            </p:grpSpPr>
            <p:sp>
              <p:nvSpPr>
                <p:cNvPr id="34" name="Rounded Rectangle 33"/>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105x105-reuters-us.png"/>
                <p:cNvPicPr>
                  <a:picLocks noChangeAspect="1"/>
                </p:cNvPicPr>
                <p:nvPr/>
              </p:nvPicPr>
              <p:blipFill>
                <a:blip r:embed="rId5"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6" name="Group 56"/>
            <p:cNvGrpSpPr/>
            <p:nvPr/>
          </p:nvGrpSpPr>
          <p:grpSpPr>
            <a:xfrm>
              <a:off x="2874440" y="836695"/>
              <a:ext cx="5964760" cy="3323884"/>
              <a:chOff x="5160440" y="836695"/>
              <a:chExt cx="5964760" cy="3323884"/>
            </a:xfrm>
          </p:grpSpPr>
          <p:sp>
            <p:nvSpPr>
              <p:cNvPr id="27" name="Rectangle 26"/>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5"/>
              <p:cNvGrpSpPr/>
              <p:nvPr/>
            </p:nvGrpSpPr>
            <p:grpSpPr>
              <a:xfrm>
                <a:off x="5160440" y="836695"/>
                <a:ext cx="5964760" cy="3323884"/>
                <a:chOff x="5160440" y="836695"/>
                <a:chExt cx="5964760" cy="3323884"/>
              </a:xfrm>
            </p:grpSpPr>
            <p:cxnSp>
              <p:nvCxnSpPr>
                <p:cNvPr id="29" name="Straight Connector 28"/>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31" name="Rectangle 30"/>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grpSp>
        </p:grpSp>
      </p:grpSp>
      <p:grpSp>
        <p:nvGrpSpPr>
          <p:cNvPr id="25" name="Group 103"/>
          <p:cNvGrpSpPr/>
          <p:nvPr/>
        </p:nvGrpSpPr>
        <p:grpSpPr>
          <a:xfrm>
            <a:off x="2438400" y="3454801"/>
            <a:ext cx="1295400" cy="1633930"/>
            <a:chOff x="990600" y="3183731"/>
            <a:chExt cx="1676400" cy="1633930"/>
          </a:xfrm>
        </p:grpSpPr>
        <p:sp>
          <p:nvSpPr>
            <p:cNvPr id="39" name="Rectangle 38"/>
            <p:cNvSpPr/>
            <p:nvPr/>
          </p:nvSpPr>
          <p:spPr>
            <a:xfrm>
              <a:off x="990600" y="3488531"/>
              <a:ext cx="1600200" cy="132913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49" name="Picture 3" descr="A:\Marketing Department XDrive\Andrea_Shelley\0 IBS SIPS PM\Design Exp HFE Slides\Partner Logos\105x105-daily-brief.png"/>
          <p:cNvPicPr>
            <a:picLocks noChangeAspect="1" noChangeArrowheads="1"/>
          </p:cNvPicPr>
          <p:nvPr/>
        </p:nvPicPr>
        <p:blipFill>
          <a:blip r:embed="rId3" cstate="print"/>
          <a:srcRect/>
          <a:stretch>
            <a:fillRect/>
          </a:stretch>
        </p:blipFill>
        <p:spPr bwMode="auto">
          <a:xfrm>
            <a:off x="762000" y="430615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 name="Rectangle 3"/>
          <p:cNvSpPr/>
          <p:nvPr/>
        </p:nvSpPr>
        <p:spPr>
          <a:xfrm>
            <a:off x="685800" y="433114"/>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Yahoo!7</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cxnSp>
        <p:nvCxnSpPr>
          <p:cNvPr id="62" name="Straight Connector 61"/>
          <p:cNvCxnSpPr/>
          <p:nvPr/>
        </p:nvCxnSpPr>
        <p:spPr>
          <a:xfrm rot="5400000">
            <a:off x="60960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7826" name="Picture 2" descr="http://cdn.appappeal.com/pictures/386/logo.png"/>
          <p:cNvPicPr>
            <a:picLocks noChangeAspect="1" noChangeArrowheads="1"/>
          </p:cNvPicPr>
          <p:nvPr/>
        </p:nvPicPr>
        <p:blipFill>
          <a:blip r:embed="rId6" cstate="print"/>
          <a:srcRect t="26201" b="26638"/>
          <a:stretch>
            <a:fillRect/>
          </a:stretch>
        </p:blipFill>
        <p:spPr bwMode="auto">
          <a:xfrm>
            <a:off x="4953000" y="59531"/>
            <a:ext cx="1295400" cy="610931"/>
          </a:xfrm>
          <a:prstGeom prst="rect">
            <a:avLst/>
          </a:prstGeom>
          <a:noFill/>
        </p:spPr>
      </p:pic>
      <p:pic>
        <p:nvPicPr>
          <p:cNvPr id="58" name="Picture 2" descr="http://l.yimg.com/au.yimg.com/i/pr/yahoo7_rgb_inverter.jpg"/>
          <p:cNvPicPr>
            <a:picLocks noChangeAspect="1" noChangeArrowheads="1"/>
          </p:cNvPicPr>
          <p:nvPr/>
        </p:nvPicPr>
        <p:blipFill>
          <a:blip r:embed="rId7" cstate="print"/>
          <a:srcRect l="9045" t="22070" r="6533" b="26432"/>
          <a:stretch>
            <a:fillRect/>
          </a:stretch>
        </p:blipFill>
        <p:spPr bwMode="auto">
          <a:xfrm>
            <a:off x="6400810" y="135731"/>
            <a:ext cx="1219190" cy="304800"/>
          </a:xfrm>
          <a:prstGeom prst="rect">
            <a:avLst/>
          </a:prstGeom>
          <a:noFill/>
        </p:spPr>
      </p:pic>
      <p:pic>
        <p:nvPicPr>
          <p:cNvPr id="63" name="Picture 4"/>
          <p:cNvPicPr>
            <a:picLocks noChangeAspect="1" noChangeArrowheads="1"/>
          </p:cNvPicPr>
          <p:nvPr/>
        </p:nvPicPr>
        <p:blipFill>
          <a:blip r:embed="rId8" cstate="print"/>
          <a:srcRect/>
          <a:stretch>
            <a:fillRect/>
          </a:stretch>
        </p:blipFill>
        <p:spPr bwMode="auto">
          <a:xfrm>
            <a:off x="8382000" y="1507331"/>
            <a:ext cx="627727" cy="62772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4" name="Picture 6"/>
          <p:cNvPicPr>
            <a:picLocks noChangeAspect="1" noChangeArrowheads="1"/>
          </p:cNvPicPr>
          <p:nvPr/>
        </p:nvPicPr>
        <p:blipFill>
          <a:blip r:embed="rId9" cstate="print"/>
          <a:srcRect/>
          <a:stretch>
            <a:fillRect/>
          </a:stretch>
        </p:blipFill>
        <p:spPr bwMode="auto">
          <a:xfrm>
            <a:off x="7696200" y="1507331"/>
            <a:ext cx="649188" cy="6491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7" name="Picture 9" descr="C:\Users\jablonje\AppData\Local\Microsoft\Windows\Temporary Internet Files\Content.IE5\SZXY5RO2\MC900001198[1].wmf"/>
          <p:cNvPicPr>
            <a:picLocks noChangeAspect="1" noChangeArrowheads="1"/>
          </p:cNvPicPr>
          <p:nvPr/>
        </p:nvPicPr>
        <p:blipFill>
          <a:blip r:embed="rId10" cstate="print"/>
          <a:srcRect/>
          <a:stretch>
            <a:fillRect/>
          </a:stretch>
        </p:blipFill>
        <p:spPr bwMode="auto">
          <a:xfrm>
            <a:off x="2743200" y="4207375"/>
            <a:ext cx="536011" cy="271756"/>
          </a:xfrm>
          <a:prstGeom prst="rect">
            <a:avLst/>
          </a:prstGeom>
          <a:noFill/>
          <a:ln>
            <a:solidFill>
              <a:schemeClr val="tx1"/>
            </a:solidFill>
          </a:ln>
          <a:effectLst>
            <a:outerShdw blurRad="50800" dist="38100" dir="2700000" algn="tl" rotWithShape="0">
              <a:prstClr val="black">
                <a:alpha val="40000"/>
              </a:prstClr>
            </a:outerShdw>
          </a:effectLst>
        </p:spPr>
      </p:pic>
      <p:sp>
        <p:nvSpPr>
          <p:cNvPr id="61" name="Rectangle 60"/>
          <p:cNvSpPr/>
          <p:nvPr/>
        </p:nvSpPr>
        <p:spPr>
          <a:xfrm>
            <a:off x="3733800" y="1478041"/>
            <a:ext cx="2209800" cy="361068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733800" y="116880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733800" y="1168801"/>
            <a:ext cx="21336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DAILY BRIEF STRUCTURE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70" name="Group 144"/>
          <p:cNvGrpSpPr/>
          <p:nvPr/>
        </p:nvGrpSpPr>
        <p:grpSpPr>
          <a:xfrm>
            <a:off x="3810000" y="1507331"/>
            <a:ext cx="2057400" cy="443688"/>
            <a:chOff x="3810000" y="4416443"/>
            <a:chExt cx="2360068" cy="443688"/>
          </a:xfrm>
        </p:grpSpPr>
        <p:sp>
          <p:nvSpPr>
            <p:cNvPr id="71" name="Rectangle 70"/>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72" name="Rectangle 71"/>
            <p:cNvSpPr/>
            <p:nvPr/>
          </p:nvSpPr>
          <p:spPr>
            <a:xfrm>
              <a:off x="3810000" y="4618019"/>
              <a:ext cx="2360068"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3 Calendar Views:  </a:t>
              </a:r>
            </a:p>
            <a:p>
              <a:pPr algn="ctr"/>
              <a:r>
                <a:rPr lang="en-US" sz="800" dirty="0" smtClean="0">
                  <a:solidFill>
                    <a:schemeClr val="tx1"/>
                  </a:solidFill>
                  <a:latin typeface="Futura Md" pitchFamily="34" charset="0"/>
                </a:rPr>
                <a:t>Today, This Week &amp; This Month</a:t>
              </a:r>
            </a:p>
          </p:txBody>
        </p:sp>
      </p:grpSp>
      <p:sp>
        <p:nvSpPr>
          <p:cNvPr id="73" name="Rectangle 72"/>
          <p:cNvSpPr/>
          <p:nvPr/>
        </p:nvSpPr>
        <p:spPr>
          <a:xfrm>
            <a:off x="3810000" y="2054243"/>
            <a:ext cx="2059259"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sp>
        <p:nvSpPr>
          <p:cNvPr id="74" name="Rectangle 73"/>
          <p:cNvSpPr/>
          <p:nvPr/>
        </p:nvSpPr>
        <p:spPr>
          <a:xfrm>
            <a:off x="3733800" y="2193131"/>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Free news Briefs offered by Yahoo! are categorized by News Category and News Location.</a:t>
            </a:r>
          </a:p>
        </p:txBody>
      </p:sp>
      <p:sp>
        <p:nvSpPr>
          <p:cNvPr id="75" name="Rectangle 74"/>
          <p:cNvSpPr/>
          <p:nvPr/>
        </p:nvSpPr>
        <p:spPr>
          <a:xfrm>
            <a:off x="3810000" y="2484419"/>
            <a:ext cx="20574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CATEGORY</a:t>
            </a:r>
            <a:endParaRPr lang="en-US" sz="700" dirty="0">
              <a:solidFill>
                <a:schemeClr val="tx1"/>
              </a:solidFill>
              <a:latin typeface="Futura Md" pitchFamily="34" charset="0"/>
            </a:endParaRPr>
          </a:p>
        </p:txBody>
      </p:sp>
      <p:sp>
        <p:nvSpPr>
          <p:cNvPr id="76" name="Rectangle 75"/>
          <p:cNvSpPr/>
          <p:nvPr/>
        </p:nvSpPr>
        <p:spPr>
          <a:xfrm>
            <a:off x="3810000" y="4160819"/>
            <a:ext cx="20574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CONTENT</a:t>
            </a:r>
            <a:endParaRPr lang="en-US" sz="700" dirty="0">
              <a:solidFill>
                <a:schemeClr val="tx1"/>
              </a:solidFill>
              <a:latin typeface="Futura Md" pitchFamily="34" charset="0"/>
            </a:endParaRPr>
          </a:p>
        </p:txBody>
      </p:sp>
      <p:grpSp>
        <p:nvGrpSpPr>
          <p:cNvPr id="77" name="Group 76"/>
          <p:cNvGrpSpPr/>
          <p:nvPr/>
        </p:nvGrpSpPr>
        <p:grpSpPr>
          <a:xfrm>
            <a:off x="3810000" y="2650331"/>
            <a:ext cx="2057400" cy="1399460"/>
            <a:chOff x="3810000" y="2698671"/>
            <a:chExt cx="2133600" cy="1247060"/>
          </a:xfrm>
        </p:grpSpPr>
        <p:sp>
          <p:nvSpPr>
            <p:cNvPr id="78" name="Rectangle 77"/>
            <p:cNvSpPr/>
            <p:nvPr/>
          </p:nvSpPr>
          <p:spPr>
            <a:xfrm>
              <a:off x="4913586"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Industrial </a:t>
              </a:r>
            </a:p>
            <a:p>
              <a:pPr algn="ctr"/>
              <a:r>
                <a:rPr lang="en-US" sz="800" dirty="0" smtClean="0">
                  <a:solidFill>
                    <a:schemeClr val="tx1"/>
                  </a:solidFill>
                  <a:latin typeface="Futura Md" pitchFamily="34" charset="0"/>
                </a:rPr>
                <a:t>Goods</a:t>
              </a:r>
            </a:p>
          </p:txBody>
        </p:sp>
        <p:sp>
          <p:nvSpPr>
            <p:cNvPr id="79" name="Rectangle 78"/>
            <p:cNvSpPr/>
            <p:nvPr/>
          </p:nvSpPr>
          <p:spPr>
            <a:xfrm>
              <a:off x="4913586"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Services</a:t>
              </a:r>
            </a:p>
          </p:txBody>
        </p:sp>
        <p:sp>
          <p:nvSpPr>
            <p:cNvPr id="80" name="Rectangle 79"/>
            <p:cNvSpPr/>
            <p:nvPr/>
          </p:nvSpPr>
          <p:spPr>
            <a:xfrm>
              <a:off x="4913586"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Technology</a:t>
              </a:r>
            </a:p>
          </p:txBody>
        </p:sp>
        <p:sp>
          <p:nvSpPr>
            <p:cNvPr id="81" name="Rectangle 80"/>
            <p:cNvSpPr/>
            <p:nvPr/>
          </p:nvSpPr>
          <p:spPr>
            <a:xfrm>
              <a:off x="4913586"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Utilities</a:t>
              </a:r>
            </a:p>
          </p:txBody>
        </p:sp>
        <p:sp>
          <p:nvSpPr>
            <p:cNvPr id="82" name="Rectangle 81"/>
            <p:cNvSpPr/>
            <p:nvPr/>
          </p:nvSpPr>
          <p:spPr>
            <a:xfrm>
              <a:off x="4913586"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smtClean="0">
                <a:solidFill>
                  <a:schemeClr val="tx1"/>
                </a:solidFill>
                <a:latin typeface="Futura Md" pitchFamily="34" charset="0"/>
              </a:endParaRPr>
            </a:p>
          </p:txBody>
        </p:sp>
        <p:sp>
          <p:nvSpPr>
            <p:cNvPr id="83" name="Rectangle 82"/>
            <p:cNvSpPr/>
            <p:nvPr/>
          </p:nvSpPr>
          <p:spPr>
            <a:xfrm>
              <a:off x="3810000"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Basic Materials</a:t>
              </a:r>
            </a:p>
          </p:txBody>
        </p:sp>
        <p:sp>
          <p:nvSpPr>
            <p:cNvPr id="84" name="Rectangle 83"/>
            <p:cNvSpPr/>
            <p:nvPr/>
          </p:nvSpPr>
          <p:spPr>
            <a:xfrm>
              <a:off x="3810000"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Conglomerates</a:t>
              </a:r>
            </a:p>
          </p:txBody>
        </p:sp>
        <p:sp>
          <p:nvSpPr>
            <p:cNvPr id="85" name="Rectangle 84"/>
            <p:cNvSpPr/>
            <p:nvPr/>
          </p:nvSpPr>
          <p:spPr>
            <a:xfrm>
              <a:off x="3810000"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Consumer Goods</a:t>
              </a:r>
            </a:p>
          </p:txBody>
        </p:sp>
        <p:sp>
          <p:nvSpPr>
            <p:cNvPr id="86" name="Rectangle 85"/>
            <p:cNvSpPr/>
            <p:nvPr/>
          </p:nvSpPr>
          <p:spPr>
            <a:xfrm>
              <a:off x="3810000"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Financial</a:t>
              </a:r>
              <a:endParaRPr lang="en-US" sz="800" dirty="0">
                <a:solidFill>
                  <a:schemeClr val="tx1"/>
                </a:solidFill>
                <a:latin typeface="Futura Md" pitchFamily="34" charset="0"/>
              </a:endParaRPr>
            </a:p>
          </p:txBody>
        </p:sp>
        <p:sp>
          <p:nvSpPr>
            <p:cNvPr id="87" name="Rectangle 86"/>
            <p:cNvSpPr/>
            <p:nvPr/>
          </p:nvSpPr>
          <p:spPr>
            <a:xfrm>
              <a:off x="3810000"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Healthcare</a:t>
              </a:r>
              <a:endParaRPr lang="en-US" sz="1100" dirty="0" smtClean="0">
                <a:solidFill>
                  <a:schemeClr val="tx1"/>
                </a:solidFill>
                <a:latin typeface="Futura Md" pitchFamily="34" charset="0"/>
              </a:endParaRPr>
            </a:p>
          </p:txBody>
        </p:sp>
      </p:grpSp>
      <p:sp>
        <p:nvSpPr>
          <p:cNvPr id="88" name="Rectangle 87"/>
          <p:cNvSpPr/>
          <p:nvPr/>
        </p:nvSpPr>
        <p:spPr>
          <a:xfrm>
            <a:off x="3810000" y="4326731"/>
            <a:ext cx="20574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Each category:  </a:t>
            </a:r>
          </a:p>
          <a:p>
            <a:pPr algn="ctr"/>
            <a:r>
              <a:rPr lang="en-US" sz="800" dirty="0" smtClean="0">
                <a:solidFill>
                  <a:schemeClr val="tx1"/>
                </a:solidFill>
                <a:latin typeface="Futura Md" pitchFamily="34" charset="0"/>
              </a:rPr>
              <a:t>5 full stories + 10 short summaries</a:t>
            </a:r>
          </a:p>
        </p:txBody>
      </p:sp>
      <p:sp>
        <p:nvSpPr>
          <p:cNvPr id="89" name="Rectangle 88"/>
          <p:cNvSpPr/>
          <p:nvPr/>
        </p:nvSpPr>
        <p:spPr>
          <a:xfrm>
            <a:off x="3810000" y="4651749"/>
            <a:ext cx="20574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LOCATIONS</a:t>
            </a:r>
            <a:endParaRPr lang="en-US" sz="700" dirty="0">
              <a:solidFill>
                <a:schemeClr val="tx1"/>
              </a:solidFill>
              <a:latin typeface="Futura Md" pitchFamily="34" charset="0"/>
            </a:endParaRPr>
          </a:p>
        </p:txBody>
      </p:sp>
      <p:sp>
        <p:nvSpPr>
          <p:cNvPr id="90" name="Rectangle 89"/>
          <p:cNvSpPr/>
          <p:nvPr/>
        </p:nvSpPr>
        <p:spPr>
          <a:xfrm>
            <a:off x="3810000" y="4817661"/>
            <a:ext cx="20574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NSW, QLD, VIC, WA, SA, TAS, ACT, NY</a:t>
            </a:r>
          </a:p>
        </p:txBody>
      </p:sp>
      <p:grpSp>
        <p:nvGrpSpPr>
          <p:cNvPr id="26" name="Group 67"/>
          <p:cNvGrpSpPr/>
          <p:nvPr/>
        </p:nvGrpSpPr>
        <p:grpSpPr>
          <a:xfrm rot="20651385">
            <a:off x="5711414" y="1082203"/>
            <a:ext cx="2102193" cy="3685727"/>
            <a:chOff x="-2256422" y="-1543808"/>
            <a:chExt cx="8295394" cy="14544103"/>
          </a:xfrm>
        </p:grpSpPr>
        <p:pic>
          <p:nvPicPr>
            <p:cNvPr id="77830" name="Picture 6"/>
            <p:cNvPicPr>
              <a:picLocks noChangeAspect="1" noChangeArrowheads="1"/>
            </p:cNvPicPr>
            <p:nvPr/>
          </p:nvPicPr>
          <p:blipFill>
            <a:blip r:embed="rId11" cstate="print"/>
            <a:srcRect l="7528" t="3736" r="10842" b="670"/>
            <a:stretch>
              <a:fillRect/>
            </a:stretch>
          </p:blipFill>
          <p:spPr bwMode="auto">
            <a:xfrm rot="1122622">
              <a:off x="-616653" y="-1543808"/>
              <a:ext cx="6655625" cy="9460426"/>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7829" name="Picture 5"/>
            <p:cNvPicPr>
              <a:picLocks noChangeAspect="1" noChangeArrowheads="1"/>
            </p:cNvPicPr>
            <p:nvPr/>
          </p:nvPicPr>
          <p:blipFill>
            <a:blip r:embed="rId12" cstate="print"/>
            <a:srcRect l="10909" t="5079" r="13112" b="567"/>
            <a:stretch>
              <a:fillRect/>
            </a:stretch>
          </p:blipFill>
          <p:spPr bwMode="auto">
            <a:xfrm rot="551941">
              <a:off x="-1118672" y="-69220"/>
              <a:ext cx="6655625" cy="949042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7828" name="Picture 4"/>
            <p:cNvPicPr>
              <a:picLocks noChangeAspect="1" noChangeArrowheads="1"/>
            </p:cNvPicPr>
            <p:nvPr/>
          </p:nvPicPr>
          <p:blipFill>
            <a:blip r:embed="rId13" cstate="print"/>
            <a:srcRect l="7131" t="4950" r="8308" b="473"/>
            <a:stretch>
              <a:fillRect/>
            </a:stretch>
          </p:blipFill>
          <p:spPr bwMode="auto">
            <a:xfrm rot="279771">
              <a:off x="-1871369" y="1802194"/>
              <a:ext cx="6655624" cy="941532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7827" name="Picture 3"/>
            <p:cNvPicPr>
              <a:picLocks noChangeAspect="1" noChangeArrowheads="1"/>
            </p:cNvPicPr>
            <p:nvPr/>
          </p:nvPicPr>
          <p:blipFill>
            <a:blip r:embed="rId14" cstate="print"/>
            <a:srcRect l="5511" t="4283" r="9465" b="477"/>
            <a:stretch>
              <a:fillRect/>
            </a:stretch>
          </p:blipFill>
          <p:spPr bwMode="auto">
            <a:xfrm rot="21465450">
              <a:off x="-2256422" y="3509863"/>
              <a:ext cx="6655628" cy="949043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59" name="Picture 2"/>
          <p:cNvPicPr>
            <a:picLocks noChangeAspect="1" noChangeArrowheads="1"/>
          </p:cNvPicPr>
          <p:nvPr/>
        </p:nvPicPr>
        <p:blipFill>
          <a:blip r:embed="rId15" cstate="print"/>
          <a:srcRect l="3006" t="4131" r="1315" b="3614"/>
          <a:stretch>
            <a:fillRect/>
          </a:stretch>
        </p:blipFill>
        <p:spPr bwMode="auto">
          <a:xfrm>
            <a:off x="6629400" y="2193131"/>
            <a:ext cx="2404614" cy="1687007"/>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sp>
        <p:nvSpPr>
          <p:cNvPr id="91" name="Rectangle 90"/>
          <p:cNvSpPr/>
          <p:nvPr/>
        </p:nvSpPr>
        <p:spPr>
          <a:xfrm>
            <a:off x="2362200" y="48733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56"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57" name="Rectangle 5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77" y="-65257"/>
            <a:ext cx="9135823" cy="769417"/>
          </a:xfrm>
          <a:prstGeom prst="rect">
            <a:avLst/>
          </a:prstGeom>
          <a:noFill/>
        </p:spPr>
        <p:txBody>
          <a:bodyPr wrap="square" lIns="91416" tIns="45708" rIns="91416" bIns="45708">
            <a:spAutoFit/>
          </a:bodyPr>
          <a:lstStyle/>
          <a:p>
            <a:r>
              <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Yahoo! Calendar +</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 name="Picture 3" descr="A:\Marketing Department XDrive\Andrea_Shelley\0 IBS SIPS PM\Design Exp HFE Slides\Partner Logos\105x105-daily-brief.png"/>
          <p:cNvPicPr>
            <a:picLocks noChangeAspect="1" noChangeArrowheads="1"/>
          </p:cNvPicPr>
          <p:nvPr/>
        </p:nvPicPr>
        <p:blipFill>
          <a:blip r:embed="rId3"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685800" y="433114"/>
            <a:ext cx="9135823" cy="769417"/>
          </a:xfrm>
          <a:prstGeom prst="rect">
            <a:avLst/>
          </a:prstGeom>
          <a:noFill/>
        </p:spPr>
        <p:txBody>
          <a:bodyPr wrap="square" lIns="91416" tIns="45708" rIns="91416" bIns="45708">
            <a:spAutoFit/>
          </a:bodyPr>
          <a:lstStyle/>
          <a:p>
            <a:r>
              <a:rPr lang="en-US" sz="4400" b="1" spc="-200"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Yahoo!Xtra</a:t>
            </a:r>
            <a:endParaRPr lang="en-US" sz="4400" b="1" spc="-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cxnSp>
        <p:nvCxnSpPr>
          <p:cNvPr id="62" name="Straight Connector 61"/>
          <p:cNvCxnSpPr/>
          <p:nvPr/>
        </p:nvCxnSpPr>
        <p:spPr>
          <a:xfrm rot="5400000">
            <a:off x="6096000" y="288131"/>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7826" name="Picture 2" descr="http://cdn.appappeal.com/pictures/386/logo.png"/>
          <p:cNvPicPr>
            <a:picLocks noChangeAspect="1" noChangeArrowheads="1"/>
          </p:cNvPicPr>
          <p:nvPr/>
        </p:nvPicPr>
        <p:blipFill>
          <a:blip r:embed="rId4" cstate="print"/>
          <a:srcRect t="26201" b="26638"/>
          <a:stretch>
            <a:fillRect/>
          </a:stretch>
        </p:blipFill>
        <p:spPr bwMode="auto">
          <a:xfrm>
            <a:off x="4953000" y="59531"/>
            <a:ext cx="1295400" cy="610931"/>
          </a:xfrm>
          <a:prstGeom prst="rect">
            <a:avLst/>
          </a:prstGeom>
          <a:noFill/>
        </p:spPr>
      </p:pic>
      <p:pic>
        <p:nvPicPr>
          <p:cNvPr id="64" name="Picture 6"/>
          <p:cNvPicPr>
            <a:picLocks noChangeAspect="1" noChangeArrowheads="1"/>
          </p:cNvPicPr>
          <p:nvPr/>
        </p:nvPicPr>
        <p:blipFill>
          <a:blip r:embed="rId5" cstate="print"/>
          <a:srcRect/>
          <a:stretch>
            <a:fillRect/>
          </a:stretch>
        </p:blipFill>
        <p:spPr bwMode="auto">
          <a:xfrm>
            <a:off x="7696200" y="1507331"/>
            <a:ext cx="649188" cy="6491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9" name="Picture 2" descr="http://www.geekzone.co.nz/images/news/yxhubsta.jpg"/>
          <p:cNvPicPr>
            <a:picLocks noChangeAspect="1" noChangeArrowheads="1"/>
          </p:cNvPicPr>
          <p:nvPr/>
        </p:nvPicPr>
        <p:blipFill>
          <a:blip r:embed="rId6" cstate="print">
            <a:clrChange>
              <a:clrFrom>
                <a:srgbClr val="FFFFFF"/>
              </a:clrFrom>
              <a:clrTo>
                <a:srgbClr val="FFFFFF">
                  <a:alpha val="0"/>
                </a:srgbClr>
              </a:clrTo>
            </a:clrChange>
          </a:blip>
          <a:srcRect t="9195" b="58621"/>
          <a:stretch>
            <a:fillRect/>
          </a:stretch>
        </p:blipFill>
        <p:spPr bwMode="auto">
          <a:xfrm>
            <a:off x="6324600" y="135731"/>
            <a:ext cx="1360716" cy="304800"/>
          </a:xfrm>
          <a:prstGeom prst="rect">
            <a:avLst/>
          </a:prstGeom>
          <a:noFill/>
        </p:spPr>
      </p:pic>
      <p:pic>
        <p:nvPicPr>
          <p:cNvPr id="61" name="Picture 5"/>
          <p:cNvPicPr>
            <a:picLocks noChangeAspect="1" noChangeArrowheads="1"/>
          </p:cNvPicPr>
          <p:nvPr/>
        </p:nvPicPr>
        <p:blipFill>
          <a:blip r:embed="rId7" cstate="print"/>
          <a:srcRect/>
          <a:stretch>
            <a:fillRect/>
          </a:stretch>
        </p:blipFill>
        <p:spPr bwMode="auto">
          <a:xfrm>
            <a:off x="8382000" y="1507331"/>
            <a:ext cx="627727" cy="62772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8" name="Rectangle 57"/>
          <p:cNvSpPr/>
          <p:nvPr/>
        </p:nvSpPr>
        <p:spPr>
          <a:xfrm>
            <a:off x="3733800" y="1478042"/>
            <a:ext cx="2209800" cy="361068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733800" y="1168802"/>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733800" y="1168802"/>
            <a:ext cx="2057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DAILY BRIEF STRUCTURE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72" name="Group 144"/>
          <p:cNvGrpSpPr/>
          <p:nvPr/>
        </p:nvGrpSpPr>
        <p:grpSpPr>
          <a:xfrm>
            <a:off x="3810000" y="1507332"/>
            <a:ext cx="2057400" cy="443688"/>
            <a:chOff x="3810000" y="4416443"/>
            <a:chExt cx="2360068" cy="443688"/>
          </a:xfrm>
        </p:grpSpPr>
        <p:sp>
          <p:nvSpPr>
            <p:cNvPr id="73" name="Rectangle 72"/>
            <p:cNvSpPr/>
            <p:nvPr/>
          </p:nvSpPr>
          <p:spPr>
            <a:xfrm>
              <a:off x="3810000" y="4416443"/>
              <a:ext cx="2360068"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CALENDAR STRUCTURE</a:t>
              </a:r>
              <a:endParaRPr lang="en-US" sz="1100" b="1" dirty="0">
                <a:solidFill>
                  <a:schemeClr val="tx1"/>
                </a:solidFill>
                <a:latin typeface="Futura Md" pitchFamily="34" charset="0"/>
              </a:endParaRPr>
            </a:p>
          </p:txBody>
        </p:sp>
        <p:sp>
          <p:nvSpPr>
            <p:cNvPr id="74" name="Rectangle 73"/>
            <p:cNvSpPr/>
            <p:nvPr/>
          </p:nvSpPr>
          <p:spPr>
            <a:xfrm>
              <a:off x="3810000" y="4618019"/>
              <a:ext cx="2360068" cy="242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3 Calendar Views:  </a:t>
              </a:r>
            </a:p>
            <a:p>
              <a:pPr algn="ctr"/>
              <a:r>
                <a:rPr lang="en-US" sz="800" dirty="0" smtClean="0">
                  <a:solidFill>
                    <a:schemeClr val="tx1"/>
                  </a:solidFill>
                  <a:latin typeface="Futura Md" pitchFamily="34" charset="0"/>
                </a:rPr>
                <a:t>Today, This Week &amp; This Month</a:t>
              </a:r>
            </a:p>
          </p:txBody>
        </p:sp>
      </p:grpSp>
      <p:sp>
        <p:nvSpPr>
          <p:cNvPr id="75" name="Rectangle 74"/>
          <p:cNvSpPr/>
          <p:nvPr/>
        </p:nvSpPr>
        <p:spPr>
          <a:xfrm>
            <a:off x="3810000" y="2054244"/>
            <a:ext cx="2059259" cy="13888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NEWS STRUCTURE</a:t>
            </a:r>
            <a:endParaRPr lang="en-US" sz="1100" b="1" dirty="0">
              <a:solidFill>
                <a:schemeClr val="tx1"/>
              </a:solidFill>
              <a:latin typeface="Futura Md" pitchFamily="34" charset="0"/>
            </a:endParaRPr>
          </a:p>
        </p:txBody>
      </p:sp>
      <p:sp>
        <p:nvSpPr>
          <p:cNvPr id="77" name="Rectangle 76"/>
          <p:cNvSpPr/>
          <p:nvPr/>
        </p:nvSpPr>
        <p:spPr>
          <a:xfrm>
            <a:off x="3657600" y="2193132"/>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Free news Briefs offered by Yahoo! are categorized by News Category and News Location.</a:t>
            </a:r>
          </a:p>
        </p:txBody>
      </p:sp>
      <p:sp>
        <p:nvSpPr>
          <p:cNvPr id="78" name="Rectangle 77"/>
          <p:cNvSpPr/>
          <p:nvPr/>
        </p:nvSpPr>
        <p:spPr>
          <a:xfrm>
            <a:off x="3810000" y="2484420"/>
            <a:ext cx="20574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CATEGORY</a:t>
            </a:r>
            <a:endParaRPr lang="en-US" sz="700" dirty="0">
              <a:solidFill>
                <a:schemeClr val="tx1"/>
              </a:solidFill>
              <a:latin typeface="Futura Md" pitchFamily="34" charset="0"/>
            </a:endParaRPr>
          </a:p>
        </p:txBody>
      </p:sp>
      <p:sp>
        <p:nvSpPr>
          <p:cNvPr id="79" name="Rectangle 78"/>
          <p:cNvSpPr/>
          <p:nvPr/>
        </p:nvSpPr>
        <p:spPr>
          <a:xfrm>
            <a:off x="3810000" y="4160820"/>
            <a:ext cx="20574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CONTENT</a:t>
            </a:r>
            <a:endParaRPr lang="en-US" sz="700" dirty="0">
              <a:solidFill>
                <a:schemeClr val="tx1"/>
              </a:solidFill>
              <a:latin typeface="Futura Md" pitchFamily="34" charset="0"/>
            </a:endParaRPr>
          </a:p>
        </p:txBody>
      </p:sp>
      <p:grpSp>
        <p:nvGrpSpPr>
          <p:cNvPr id="80" name="Group 79"/>
          <p:cNvGrpSpPr/>
          <p:nvPr/>
        </p:nvGrpSpPr>
        <p:grpSpPr>
          <a:xfrm>
            <a:off x="3810000" y="2650332"/>
            <a:ext cx="2057400" cy="1399460"/>
            <a:chOff x="3810000" y="2698671"/>
            <a:chExt cx="2133600" cy="1247060"/>
          </a:xfrm>
        </p:grpSpPr>
        <p:sp>
          <p:nvSpPr>
            <p:cNvPr id="81" name="Rectangle 80"/>
            <p:cNvSpPr/>
            <p:nvPr/>
          </p:nvSpPr>
          <p:spPr>
            <a:xfrm>
              <a:off x="4913586"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Industrial </a:t>
              </a:r>
            </a:p>
            <a:p>
              <a:pPr algn="ctr"/>
              <a:r>
                <a:rPr lang="en-US" sz="800" dirty="0" smtClean="0">
                  <a:solidFill>
                    <a:schemeClr val="tx1"/>
                  </a:solidFill>
                  <a:latin typeface="Futura Md" pitchFamily="34" charset="0"/>
                </a:rPr>
                <a:t>Goods</a:t>
              </a:r>
            </a:p>
          </p:txBody>
        </p:sp>
        <p:sp>
          <p:nvSpPr>
            <p:cNvPr id="82" name="Rectangle 81"/>
            <p:cNvSpPr/>
            <p:nvPr/>
          </p:nvSpPr>
          <p:spPr>
            <a:xfrm>
              <a:off x="4913586"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Services</a:t>
              </a:r>
            </a:p>
          </p:txBody>
        </p:sp>
        <p:sp>
          <p:nvSpPr>
            <p:cNvPr id="83" name="Rectangle 82"/>
            <p:cNvSpPr/>
            <p:nvPr/>
          </p:nvSpPr>
          <p:spPr>
            <a:xfrm>
              <a:off x="4913586"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Technology</a:t>
              </a:r>
            </a:p>
          </p:txBody>
        </p:sp>
        <p:sp>
          <p:nvSpPr>
            <p:cNvPr id="84" name="Rectangle 83"/>
            <p:cNvSpPr/>
            <p:nvPr/>
          </p:nvSpPr>
          <p:spPr>
            <a:xfrm>
              <a:off x="4913586"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Utilities</a:t>
              </a:r>
            </a:p>
          </p:txBody>
        </p:sp>
        <p:sp>
          <p:nvSpPr>
            <p:cNvPr id="85" name="Rectangle 84"/>
            <p:cNvSpPr/>
            <p:nvPr/>
          </p:nvSpPr>
          <p:spPr>
            <a:xfrm>
              <a:off x="4913586"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smtClean="0">
                <a:solidFill>
                  <a:schemeClr val="tx1"/>
                </a:solidFill>
                <a:latin typeface="Futura Md" pitchFamily="34" charset="0"/>
              </a:endParaRPr>
            </a:p>
          </p:txBody>
        </p:sp>
        <p:sp>
          <p:nvSpPr>
            <p:cNvPr id="86" name="Rectangle 85"/>
            <p:cNvSpPr/>
            <p:nvPr/>
          </p:nvSpPr>
          <p:spPr>
            <a:xfrm>
              <a:off x="3810000" y="269867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Basic Materials</a:t>
              </a:r>
            </a:p>
          </p:txBody>
        </p:sp>
        <p:sp>
          <p:nvSpPr>
            <p:cNvPr id="87" name="Rectangle 86"/>
            <p:cNvSpPr/>
            <p:nvPr/>
          </p:nvSpPr>
          <p:spPr>
            <a:xfrm>
              <a:off x="3810000" y="2961783"/>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Conglomerates</a:t>
              </a:r>
            </a:p>
          </p:txBody>
        </p:sp>
        <p:sp>
          <p:nvSpPr>
            <p:cNvPr id="88" name="Rectangle 87"/>
            <p:cNvSpPr/>
            <p:nvPr/>
          </p:nvSpPr>
          <p:spPr>
            <a:xfrm>
              <a:off x="3810000" y="3224896"/>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Consumer Goods</a:t>
              </a:r>
            </a:p>
          </p:txBody>
        </p:sp>
        <p:sp>
          <p:nvSpPr>
            <p:cNvPr id="89" name="Rectangle 88"/>
            <p:cNvSpPr/>
            <p:nvPr/>
          </p:nvSpPr>
          <p:spPr>
            <a:xfrm>
              <a:off x="3810000" y="3488008"/>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Financial</a:t>
              </a:r>
              <a:endParaRPr lang="en-US" sz="800" dirty="0">
                <a:solidFill>
                  <a:schemeClr val="tx1"/>
                </a:solidFill>
                <a:latin typeface="Futura Md" pitchFamily="34" charset="0"/>
              </a:endParaRPr>
            </a:p>
          </p:txBody>
        </p:sp>
        <p:sp>
          <p:nvSpPr>
            <p:cNvPr id="90" name="Rectangle 89"/>
            <p:cNvSpPr/>
            <p:nvPr/>
          </p:nvSpPr>
          <p:spPr>
            <a:xfrm>
              <a:off x="3810000" y="3751121"/>
              <a:ext cx="1030014" cy="1946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Healthcare</a:t>
              </a:r>
              <a:endParaRPr lang="en-US" sz="1100" dirty="0" smtClean="0">
                <a:solidFill>
                  <a:schemeClr val="tx1"/>
                </a:solidFill>
                <a:latin typeface="Futura Md" pitchFamily="34" charset="0"/>
              </a:endParaRPr>
            </a:p>
          </p:txBody>
        </p:sp>
      </p:grpSp>
      <p:sp>
        <p:nvSpPr>
          <p:cNvPr id="91" name="Rectangle 90"/>
          <p:cNvSpPr/>
          <p:nvPr/>
        </p:nvSpPr>
        <p:spPr>
          <a:xfrm>
            <a:off x="3810000" y="4326732"/>
            <a:ext cx="20574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Each category:  </a:t>
            </a:r>
          </a:p>
          <a:p>
            <a:pPr algn="ctr"/>
            <a:r>
              <a:rPr lang="en-US" sz="800" dirty="0" smtClean="0">
                <a:solidFill>
                  <a:schemeClr val="tx1"/>
                </a:solidFill>
                <a:latin typeface="Futura Md" pitchFamily="34" charset="0"/>
              </a:rPr>
              <a:t>5 full stories + 10 short summaries</a:t>
            </a:r>
          </a:p>
        </p:txBody>
      </p:sp>
      <p:sp>
        <p:nvSpPr>
          <p:cNvPr id="92" name="Rectangle 91"/>
          <p:cNvSpPr/>
          <p:nvPr/>
        </p:nvSpPr>
        <p:spPr>
          <a:xfrm>
            <a:off x="3810000" y="4651750"/>
            <a:ext cx="2057400" cy="89712"/>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NEWS LOCATIONS</a:t>
            </a:r>
            <a:endParaRPr lang="en-US" sz="700" dirty="0">
              <a:solidFill>
                <a:schemeClr val="tx1"/>
              </a:solidFill>
              <a:latin typeface="Futura Md" pitchFamily="34" charset="0"/>
            </a:endParaRPr>
          </a:p>
        </p:txBody>
      </p:sp>
      <p:sp>
        <p:nvSpPr>
          <p:cNvPr id="93" name="Rectangle 92"/>
          <p:cNvSpPr/>
          <p:nvPr/>
        </p:nvSpPr>
        <p:spPr>
          <a:xfrm>
            <a:off x="3810000" y="4817662"/>
            <a:ext cx="20574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 dirty="0" smtClean="0">
                <a:solidFill>
                  <a:prstClr val="black"/>
                </a:solidFill>
                <a:latin typeface="Futura Md" pitchFamily="34" charset="0"/>
              </a:rPr>
              <a:t>Auckland, Canterbury, </a:t>
            </a:r>
            <a:r>
              <a:rPr lang="en-US" sz="600" dirty="0" err="1" smtClean="0">
                <a:solidFill>
                  <a:prstClr val="black"/>
                </a:solidFill>
                <a:latin typeface="Futura Md" pitchFamily="34" charset="0"/>
              </a:rPr>
              <a:t>Gisborne</a:t>
            </a:r>
            <a:r>
              <a:rPr lang="en-US" sz="600" dirty="0" smtClean="0">
                <a:solidFill>
                  <a:prstClr val="black"/>
                </a:solidFill>
                <a:latin typeface="Futura Md" pitchFamily="34" charset="0"/>
              </a:rPr>
              <a:t>, </a:t>
            </a:r>
            <a:r>
              <a:rPr lang="en-US" sz="600" dirty="0" err="1" smtClean="0">
                <a:solidFill>
                  <a:prstClr val="black"/>
                </a:solidFill>
                <a:latin typeface="Futura Md" pitchFamily="34" charset="0"/>
              </a:rPr>
              <a:t>Hawkes</a:t>
            </a:r>
            <a:r>
              <a:rPr lang="en-US" sz="600" dirty="0" smtClean="0">
                <a:solidFill>
                  <a:prstClr val="black"/>
                </a:solidFill>
                <a:latin typeface="Futura Md" pitchFamily="34" charset="0"/>
              </a:rPr>
              <a:t> Bay, </a:t>
            </a:r>
            <a:r>
              <a:rPr lang="en-US" sz="600" dirty="0" err="1" smtClean="0">
                <a:solidFill>
                  <a:prstClr val="black"/>
                </a:solidFill>
                <a:latin typeface="Futura Md" pitchFamily="34" charset="0"/>
              </a:rPr>
              <a:t>Manawatu</a:t>
            </a:r>
            <a:r>
              <a:rPr lang="en-US" sz="600" dirty="0" smtClean="0">
                <a:solidFill>
                  <a:prstClr val="black"/>
                </a:solidFill>
                <a:latin typeface="Futura Md" pitchFamily="34" charset="0"/>
              </a:rPr>
              <a:t>, Marlborough, Nelson, Northland, </a:t>
            </a:r>
            <a:r>
              <a:rPr lang="en-US" sz="600" dirty="0" err="1" smtClean="0">
                <a:solidFill>
                  <a:prstClr val="black"/>
                </a:solidFill>
                <a:latin typeface="Futura Md" pitchFamily="34" charset="0"/>
              </a:rPr>
              <a:t>Otago</a:t>
            </a:r>
            <a:r>
              <a:rPr lang="en-US" sz="600" dirty="0" smtClean="0">
                <a:solidFill>
                  <a:prstClr val="black"/>
                </a:solidFill>
                <a:latin typeface="Futura Md" pitchFamily="34" charset="0"/>
              </a:rPr>
              <a:t>, Southland, </a:t>
            </a:r>
            <a:r>
              <a:rPr lang="en-US" sz="600" dirty="0" err="1" smtClean="0">
                <a:solidFill>
                  <a:prstClr val="black"/>
                </a:solidFill>
                <a:latin typeface="Futura Md" pitchFamily="34" charset="0"/>
              </a:rPr>
              <a:t>Taranki</a:t>
            </a:r>
            <a:r>
              <a:rPr lang="en-US" sz="600" dirty="0" smtClean="0">
                <a:solidFill>
                  <a:prstClr val="black"/>
                </a:solidFill>
                <a:latin typeface="Futura Md" pitchFamily="34" charset="0"/>
              </a:rPr>
              <a:t>, Waikato, Wellington, Westland</a:t>
            </a:r>
            <a:endParaRPr lang="en-US" sz="600" dirty="0">
              <a:solidFill>
                <a:prstClr val="black"/>
              </a:solidFill>
              <a:latin typeface="Futura Md" pitchFamily="34" charset="0"/>
            </a:endParaRPr>
          </a:p>
        </p:txBody>
      </p:sp>
      <p:grpSp>
        <p:nvGrpSpPr>
          <p:cNvPr id="94" name="Group 80"/>
          <p:cNvGrpSpPr/>
          <p:nvPr/>
        </p:nvGrpSpPr>
        <p:grpSpPr>
          <a:xfrm>
            <a:off x="152400" y="1168801"/>
            <a:ext cx="3505200" cy="914400"/>
            <a:chOff x="152400" y="1583531"/>
            <a:chExt cx="3124200" cy="914400"/>
          </a:xfrm>
        </p:grpSpPr>
        <p:sp>
          <p:nvSpPr>
            <p:cNvPr id="95" name="Rectangle 94"/>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60683" y="1948398"/>
              <a:ext cx="3048000" cy="430863"/>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latin typeface="Futura Md" pitchFamily="34" charset="0"/>
                  <a:cs typeface="Aharoni" pitchFamily="2" charset="-79"/>
                </a:rPr>
                <a:t>Collect and print regional and industry news articles, along with schedules from your Yahoo! Calendar.</a:t>
              </a:r>
              <a:endParaRPr lang="en-US" sz="1050" dirty="0" smtClean="0">
                <a:ln w="254000">
                  <a:noFill/>
                  <a:prstDash val="solid"/>
                </a:ln>
                <a:solidFill>
                  <a:schemeClr val="tx1">
                    <a:lumMod val="85000"/>
                    <a:lumOff val="15000"/>
                  </a:schemeClr>
                </a:solidFill>
                <a:latin typeface="Futura Md" pitchFamily="34" charset="0"/>
                <a:cs typeface="Aharoni" pitchFamily="2" charset="-79"/>
              </a:endParaRPr>
            </a:p>
          </p:txBody>
        </p:sp>
        <p:sp>
          <p:nvSpPr>
            <p:cNvPr id="97" name="Rectangle 96"/>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99" name="Group 81"/>
          <p:cNvGrpSpPr/>
          <p:nvPr/>
        </p:nvGrpSpPr>
        <p:grpSpPr>
          <a:xfrm>
            <a:off x="117929" y="2159401"/>
            <a:ext cx="3615871" cy="1219200"/>
            <a:chOff x="2527853" y="1583531"/>
            <a:chExt cx="6602895" cy="1219200"/>
          </a:xfrm>
        </p:grpSpPr>
        <p:sp>
          <p:nvSpPr>
            <p:cNvPr id="100" name="Rectangle 99"/>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527853" y="1848648"/>
              <a:ext cx="6602895" cy="938694"/>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latin typeface="Futura Md" pitchFamily="34" charset="0"/>
                  <a:cs typeface="Aharoni" pitchFamily="2" charset="-79"/>
                </a:rPr>
                <a:t>With fast access to </a:t>
              </a:r>
              <a:r>
                <a:rPr lang="en-US" sz="1100" dirty="0" err="1" smtClean="0">
                  <a:ln w="254000">
                    <a:noFill/>
                    <a:prstDash val="solid"/>
                  </a:ln>
                  <a:solidFill>
                    <a:schemeClr val="tx1">
                      <a:lumMod val="85000"/>
                      <a:lumOff val="15000"/>
                    </a:schemeClr>
                  </a:solidFill>
                  <a:latin typeface="Futura Md" pitchFamily="34" charset="0"/>
                  <a:cs typeface="Aharoni" pitchFamily="2" charset="-79"/>
                </a:rPr>
                <a:t>Yahoo!Xtra</a:t>
              </a:r>
              <a:r>
                <a:rPr lang="en-US" sz="1100" dirty="0" smtClean="0">
                  <a:ln w="254000">
                    <a:noFill/>
                    <a:prstDash val="solid"/>
                  </a:ln>
                  <a:solidFill>
                    <a:schemeClr val="tx1">
                      <a:lumMod val="85000"/>
                      <a:lumOff val="15000"/>
                    </a:schemeClr>
                  </a:solidFill>
                  <a:latin typeface="Futura Md" pitchFamily="34" charset="0"/>
                  <a:cs typeface="Aharoni" pitchFamily="2" charset="-79"/>
                </a:rPr>
                <a:t> and Yahoo! Calendar through Daily Brief, you can get the information you want directly from your printer – regional and industry news and headlines that are customizable, plus the ability to print integrated schedules in one job.</a:t>
              </a:r>
              <a:endParaRPr lang="en-US" sz="1050" dirty="0" smtClean="0">
                <a:ln w="254000">
                  <a:noFill/>
                  <a:prstDash val="solid"/>
                </a:ln>
                <a:solidFill>
                  <a:schemeClr val="tx1">
                    <a:lumMod val="85000"/>
                    <a:lumOff val="15000"/>
                  </a:schemeClr>
                </a:solidFill>
                <a:latin typeface="Futura Md" pitchFamily="34" charset="0"/>
                <a:cs typeface="Aharoni" pitchFamily="2" charset="-79"/>
              </a:endParaRPr>
            </a:p>
          </p:txBody>
        </p:sp>
        <p:sp>
          <p:nvSpPr>
            <p:cNvPr id="102" name="Rectangle 101"/>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104" name="Rectangle 103"/>
          <p:cNvSpPr/>
          <p:nvPr/>
        </p:nvSpPr>
        <p:spPr>
          <a:xfrm>
            <a:off x="152400" y="3759601"/>
            <a:ext cx="2209800" cy="132913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52400" y="345480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52400" y="345480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107" name="Group 57"/>
          <p:cNvGrpSpPr/>
          <p:nvPr/>
        </p:nvGrpSpPr>
        <p:grpSpPr>
          <a:xfrm>
            <a:off x="252462" y="3945731"/>
            <a:ext cx="2033538" cy="970020"/>
            <a:chOff x="1219200" y="364331"/>
            <a:chExt cx="9424938" cy="4495800"/>
          </a:xfrm>
        </p:grpSpPr>
        <p:grpSp>
          <p:nvGrpSpPr>
            <p:cNvPr id="108" name="Group 34"/>
            <p:cNvGrpSpPr/>
            <p:nvPr/>
          </p:nvGrpSpPr>
          <p:grpSpPr>
            <a:xfrm>
              <a:off x="1219200" y="364331"/>
              <a:ext cx="9424938" cy="4495800"/>
              <a:chOff x="381000" y="1431131"/>
              <a:chExt cx="7064272" cy="3369736"/>
            </a:xfrm>
          </p:grpSpPr>
          <p:grpSp>
            <p:nvGrpSpPr>
              <p:cNvPr id="115" name="Group 136"/>
              <p:cNvGrpSpPr/>
              <p:nvPr/>
            </p:nvGrpSpPr>
            <p:grpSpPr>
              <a:xfrm>
                <a:off x="381000" y="1431131"/>
                <a:ext cx="7064272" cy="3369736"/>
                <a:chOff x="5995726" y="5054643"/>
                <a:chExt cx="3301295" cy="1574756"/>
              </a:xfrm>
            </p:grpSpPr>
            <p:sp>
              <p:nvSpPr>
                <p:cNvPr id="119" name="Rectangle 118"/>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0"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16" name="Group 33"/>
              <p:cNvGrpSpPr/>
              <p:nvPr/>
            </p:nvGrpSpPr>
            <p:grpSpPr>
              <a:xfrm>
                <a:off x="1981200" y="2345531"/>
                <a:ext cx="1295400" cy="1295400"/>
                <a:chOff x="7467600" y="3031331"/>
                <a:chExt cx="1143000" cy="1143000"/>
              </a:xfrm>
            </p:grpSpPr>
            <p:sp>
              <p:nvSpPr>
                <p:cNvPr id="117" name="Rounded Rectangle 116"/>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descr="105x105-reuters-us.png"/>
                <p:cNvPicPr>
                  <a:picLocks noChangeAspect="1"/>
                </p:cNvPicPr>
                <p:nvPr/>
              </p:nvPicPr>
              <p:blipFill>
                <a:blip r:embed="rId9"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09" name="Group 56"/>
            <p:cNvGrpSpPr/>
            <p:nvPr/>
          </p:nvGrpSpPr>
          <p:grpSpPr>
            <a:xfrm>
              <a:off x="2874440" y="836695"/>
              <a:ext cx="5964760" cy="3323884"/>
              <a:chOff x="5160440" y="836695"/>
              <a:chExt cx="5964760" cy="3323884"/>
            </a:xfrm>
          </p:grpSpPr>
          <p:sp>
            <p:nvSpPr>
              <p:cNvPr id="110" name="Rectangle 109"/>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55"/>
              <p:cNvGrpSpPr/>
              <p:nvPr/>
            </p:nvGrpSpPr>
            <p:grpSpPr>
              <a:xfrm>
                <a:off x="5160440" y="836695"/>
                <a:ext cx="5964760" cy="3323884"/>
                <a:chOff x="5160440" y="836695"/>
                <a:chExt cx="5964760" cy="3323884"/>
              </a:xfrm>
            </p:grpSpPr>
            <p:cxnSp>
              <p:nvCxnSpPr>
                <p:cNvPr id="112" name="Straight Connector 111"/>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114" name="Rectangle 113"/>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Daily Brief</a:t>
                  </a:r>
                </a:p>
              </p:txBody>
            </p:sp>
          </p:grpSp>
        </p:grpSp>
      </p:grpSp>
      <p:grpSp>
        <p:nvGrpSpPr>
          <p:cNvPr id="121" name="Group 103"/>
          <p:cNvGrpSpPr/>
          <p:nvPr/>
        </p:nvGrpSpPr>
        <p:grpSpPr>
          <a:xfrm>
            <a:off x="2438400" y="3454801"/>
            <a:ext cx="1295400" cy="1633930"/>
            <a:chOff x="990600" y="3183731"/>
            <a:chExt cx="1676400" cy="1633930"/>
          </a:xfrm>
        </p:grpSpPr>
        <p:sp>
          <p:nvSpPr>
            <p:cNvPr id="122" name="Rectangle 121"/>
            <p:cNvSpPr/>
            <p:nvPr/>
          </p:nvSpPr>
          <p:spPr>
            <a:xfrm>
              <a:off x="990600" y="3488531"/>
              <a:ext cx="1600200" cy="132913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125" name="Picture 3" descr="A:\Marketing Department XDrive\Andrea_Shelley\0 IBS SIPS PM\Design Exp HFE Slides\Partner Logos\105x105-daily-brief.png"/>
          <p:cNvPicPr>
            <a:picLocks noChangeAspect="1" noChangeArrowheads="1"/>
          </p:cNvPicPr>
          <p:nvPr/>
        </p:nvPicPr>
        <p:blipFill>
          <a:blip r:embed="rId3" cstate="print"/>
          <a:srcRect/>
          <a:stretch>
            <a:fillRect/>
          </a:stretch>
        </p:blipFill>
        <p:spPr bwMode="auto">
          <a:xfrm>
            <a:off x="762000" y="430615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127" name="Rectangle 126"/>
          <p:cNvSpPr/>
          <p:nvPr/>
        </p:nvSpPr>
        <p:spPr>
          <a:xfrm>
            <a:off x="2362200" y="48733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pic>
        <p:nvPicPr>
          <p:cNvPr id="128" name="Picture 10" descr="C:\Users\jablonje\AppData\Local\Microsoft\Windows\Temporary Internet Files\Content.IE5\PKZTL88L\MC900001007[1].wmf"/>
          <p:cNvPicPr>
            <a:picLocks noChangeAspect="1" noChangeArrowheads="1"/>
          </p:cNvPicPr>
          <p:nvPr/>
        </p:nvPicPr>
        <p:blipFill>
          <a:blip r:embed="rId10" cstate="print"/>
          <a:srcRect/>
          <a:stretch>
            <a:fillRect/>
          </a:stretch>
        </p:blipFill>
        <p:spPr bwMode="auto">
          <a:xfrm>
            <a:off x="2743200" y="4211126"/>
            <a:ext cx="533400" cy="268005"/>
          </a:xfrm>
          <a:prstGeom prst="rect">
            <a:avLst/>
          </a:prstGeom>
          <a:noFill/>
          <a:ln>
            <a:solidFill>
              <a:schemeClr val="tx1"/>
            </a:solidFill>
          </a:ln>
          <a:effectLst>
            <a:outerShdw blurRad="50800" dist="38100" dir="2700000" algn="tl" rotWithShape="0">
              <a:prstClr val="black">
                <a:alpha val="40000"/>
              </a:prstClr>
            </a:outerShdw>
          </a:effectLst>
        </p:spPr>
      </p:pic>
      <p:grpSp>
        <p:nvGrpSpPr>
          <p:cNvPr id="26" name="Group 64"/>
          <p:cNvGrpSpPr/>
          <p:nvPr/>
        </p:nvGrpSpPr>
        <p:grpSpPr>
          <a:xfrm rot="20332979">
            <a:off x="5672353" y="1140190"/>
            <a:ext cx="2213224" cy="3559878"/>
            <a:chOff x="-9624785" y="-7194833"/>
            <a:chExt cx="8894299" cy="14306100"/>
          </a:xfrm>
        </p:grpSpPr>
        <p:pic>
          <p:nvPicPr>
            <p:cNvPr id="80901" name="Picture 5"/>
            <p:cNvPicPr>
              <a:picLocks noChangeAspect="1" noChangeArrowheads="1"/>
            </p:cNvPicPr>
            <p:nvPr/>
          </p:nvPicPr>
          <p:blipFill>
            <a:blip r:embed="rId11" cstate="print"/>
            <a:srcRect l="8301" t="4548" r="10072" b="505"/>
            <a:stretch>
              <a:fillRect/>
            </a:stretch>
          </p:blipFill>
          <p:spPr bwMode="auto">
            <a:xfrm rot="1402454">
              <a:off x="-7427351" y="-7194833"/>
              <a:ext cx="6696865" cy="9477766"/>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0900" name="Picture 4"/>
            <p:cNvPicPr>
              <a:picLocks noChangeAspect="1" noChangeArrowheads="1"/>
            </p:cNvPicPr>
            <p:nvPr/>
          </p:nvPicPr>
          <p:blipFill>
            <a:blip r:embed="rId12" cstate="print"/>
            <a:srcRect l="5857" t="3510" r="7751" b="381"/>
            <a:stretch>
              <a:fillRect/>
            </a:stretch>
          </p:blipFill>
          <p:spPr bwMode="auto">
            <a:xfrm rot="805655">
              <a:off x="-8148127" y="-5862950"/>
              <a:ext cx="6696870" cy="947777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0899" name="Picture 3"/>
            <p:cNvPicPr>
              <a:picLocks noChangeAspect="1" noChangeArrowheads="1"/>
            </p:cNvPicPr>
            <p:nvPr/>
          </p:nvPicPr>
          <p:blipFill>
            <a:blip r:embed="rId13" cstate="print"/>
            <a:srcRect l="7881" t="4365" r="7580" b="683"/>
            <a:stretch>
              <a:fillRect/>
            </a:stretch>
          </p:blipFill>
          <p:spPr bwMode="auto">
            <a:xfrm rot="558550">
              <a:off x="-9166394" y="-4095579"/>
              <a:ext cx="6696870" cy="9421014"/>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0898" name="Picture 2"/>
            <p:cNvPicPr>
              <a:picLocks noChangeAspect="1" noChangeArrowheads="1"/>
            </p:cNvPicPr>
            <p:nvPr/>
          </p:nvPicPr>
          <p:blipFill>
            <a:blip r:embed="rId14" cstate="print"/>
            <a:srcRect l="8397" t="4011" r="9033" b="297"/>
            <a:stretch>
              <a:fillRect/>
            </a:stretch>
          </p:blipFill>
          <p:spPr bwMode="auto">
            <a:xfrm rot="129931">
              <a:off x="-9624785" y="-2366503"/>
              <a:ext cx="6696870" cy="947777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76" name="Picture 2"/>
          <p:cNvPicPr>
            <a:picLocks noChangeAspect="1" noChangeArrowheads="1"/>
          </p:cNvPicPr>
          <p:nvPr/>
        </p:nvPicPr>
        <p:blipFill>
          <a:blip r:embed="rId15" cstate="print"/>
          <a:srcRect l="3006" t="4131" r="1315" b="3614"/>
          <a:stretch>
            <a:fillRect/>
          </a:stretch>
        </p:blipFill>
        <p:spPr bwMode="auto">
          <a:xfrm>
            <a:off x="6629400" y="2193131"/>
            <a:ext cx="2404614" cy="1687007"/>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7785101" y="3797300"/>
            <a:ext cx="1358900" cy="1350963"/>
            <a:chOff x="7785101" y="3797300"/>
            <a:chExt cx="1358900" cy="1350963"/>
          </a:xfrm>
        </p:grpSpPr>
        <p:pic>
          <p:nvPicPr>
            <p:cNvPr id="29"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30" name="Rectangle 29"/>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26" name="Rectangle 25"/>
          <p:cNvSpPr/>
          <p:nvPr/>
        </p:nvSpPr>
        <p:spPr>
          <a:xfrm>
            <a:off x="0" y="1812131"/>
            <a:ext cx="9144000" cy="1446526"/>
          </a:xfrm>
          <a:prstGeom prst="rect">
            <a:avLst/>
          </a:prstGeom>
          <a:noFill/>
        </p:spPr>
        <p:txBody>
          <a:bodyPr wrap="square" lIns="91416" tIns="45708" rIns="91416" bIns="45708">
            <a:spAutoFit/>
          </a:bodyPr>
          <a:lstStyle/>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FORMS</a:t>
            </a:r>
            <a:endPar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126331"/>
            <a:ext cx="3505200" cy="990600"/>
            <a:chOff x="152400" y="1583531"/>
            <a:chExt cx="3124200" cy="990600"/>
          </a:xfrm>
        </p:grpSpPr>
        <p:sp>
          <p:nvSpPr>
            <p:cNvPr id="9" name="Rectangle 8"/>
            <p:cNvSpPr/>
            <p:nvPr/>
          </p:nvSpPr>
          <p:spPr>
            <a:xfrm>
              <a:off x="152400" y="1888331"/>
              <a:ext cx="3124200" cy="685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888331"/>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Access and print from an extensive library of document templates – contracts, legal agreements, letter and forms.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207776"/>
            <a:ext cx="3505200" cy="1356954"/>
            <a:chOff x="2590800" y="1583531"/>
            <a:chExt cx="6400800" cy="1356954"/>
          </a:xfrm>
        </p:grpSpPr>
        <p:sp>
          <p:nvSpPr>
            <p:cNvPr id="11" name="Rectangle 10"/>
            <p:cNvSpPr/>
            <p:nvPr/>
          </p:nvSpPr>
          <p:spPr>
            <a:xfrm>
              <a:off x="2590800" y="1888330"/>
              <a:ext cx="6400800" cy="105215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73686"/>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Connect to professional-quality documents for virtually any business need.  Biztree gives you access to template directly from the touchscreen, so you can easily print contracts, legal agreements, letters, forms and checklists.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945731"/>
            <a:ext cx="2209800" cy="1066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6409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6409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9663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399" y="3640931"/>
            <a:ext cx="2828925" cy="1371600"/>
            <a:chOff x="990600" y="3640931"/>
            <a:chExt cx="18584466" cy="1371600"/>
          </a:xfrm>
        </p:grpSpPr>
        <p:sp>
          <p:nvSpPr>
            <p:cNvPr id="105" name="Rectangle 104"/>
            <p:cNvSpPr/>
            <p:nvPr/>
          </p:nvSpPr>
          <p:spPr>
            <a:xfrm>
              <a:off x="990600" y="3945731"/>
              <a:ext cx="18584466" cy="1066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640931"/>
              <a:ext cx="18584466"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640931"/>
              <a:ext cx="901065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49" name="Rectangle 48"/>
          <p:cNvSpPr/>
          <p:nvPr/>
        </p:nvSpPr>
        <p:spPr>
          <a:xfrm>
            <a:off x="5264" y="-91595"/>
            <a:ext cx="3164408" cy="1323415"/>
          </a:xfrm>
          <a:prstGeom prst="rect">
            <a:avLst/>
          </a:prstGeom>
          <a:noFill/>
        </p:spPr>
        <p:txBody>
          <a:bodyPr wrap="none" lIns="91416" tIns="45708" rIns="91416" bIns="45708">
            <a:spAutoFit/>
          </a:bodyPr>
          <a:lstStyle/>
          <a:p>
            <a:r>
              <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Biztree</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35842" name="Picture 2" descr="Biztree - Grow your business"/>
          <p:cNvPicPr>
            <a:picLocks noChangeAspect="1" noChangeArrowheads="1"/>
          </p:cNvPicPr>
          <p:nvPr/>
        </p:nvPicPr>
        <p:blipFill>
          <a:blip r:embed="rId5" cstate="print"/>
          <a:srcRect/>
          <a:stretch>
            <a:fillRect/>
          </a:stretch>
        </p:blipFill>
        <p:spPr bwMode="auto">
          <a:xfrm>
            <a:off x="5932240" y="135731"/>
            <a:ext cx="1478558" cy="304800"/>
          </a:xfrm>
          <a:prstGeom prst="rect">
            <a:avLst/>
          </a:prstGeom>
          <a:noFill/>
        </p:spPr>
      </p:pic>
      <p:pic>
        <p:nvPicPr>
          <p:cNvPr id="72" name="Picture 71" descr="105x105-biztree.png"/>
          <p:cNvPicPr>
            <a:picLocks noChangeAspect="1"/>
          </p:cNvPicPr>
          <p:nvPr/>
        </p:nvPicPr>
        <p:blipFill>
          <a:blip r:embed="rId6" cstate="print"/>
          <a:stretch>
            <a:fillRect/>
          </a:stretch>
        </p:blipFill>
        <p:spPr>
          <a:xfrm>
            <a:off x="762000" y="4326731"/>
            <a:ext cx="304800" cy="304800"/>
          </a:xfrm>
          <a:prstGeom prst="rect">
            <a:avLst/>
          </a:prstGeom>
          <a:ln w="12700">
            <a:solidFill>
              <a:schemeClr val="tx1"/>
            </a:solidFill>
          </a:ln>
          <a:effectLst>
            <a:outerShdw blurRad="50800" dist="38100" dir="2700000" algn="tl" rotWithShape="0">
              <a:prstClr val="black">
                <a:alpha val="40000"/>
              </a:prstClr>
            </a:outerShdw>
          </a:effectLst>
        </p:spPr>
      </p:pic>
      <p:pic>
        <p:nvPicPr>
          <p:cNvPr id="56" name="Picture 55" descr="105x105-biztree.png"/>
          <p:cNvPicPr>
            <a:picLocks noChangeAspect="1"/>
          </p:cNvPicPr>
          <p:nvPr/>
        </p:nvPicPr>
        <p:blipFill>
          <a:blip r:embed="rId6" cstate="print"/>
          <a:stretch>
            <a:fillRect/>
          </a:stretch>
        </p:blipFill>
        <p:spPr>
          <a:xfrm>
            <a:off x="7698618" y="138149"/>
            <a:ext cx="1292982" cy="1292982"/>
          </a:xfrm>
          <a:prstGeom prst="rect">
            <a:avLst/>
          </a:prstGeom>
          <a:effectLst>
            <a:outerShdw blurRad="50800" dist="38100" dir="2700000" algn="tl" rotWithShape="0">
              <a:prstClr val="black">
                <a:alpha val="40000"/>
              </a:prstClr>
            </a:outerShdw>
          </a:effectLst>
        </p:spPr>
      </p:pic>
      <p:grpSp>
        <p:nvGrpSpPr>
          <p:cNvPr id="15" name="Group 70"/>
          <p:cNvGrpSpPr/>
          <p:nvPr/>
        </p:nvGrpSpPr>
        <p:grpSpPr>
          <a:xfrm>
            <a:off x="2667000" y="4098131"/>
            <a:ext cx="2362200" cy="668126"/>
            <a:chOff x="2514600" y="4021931"/>
            <a:chExt cx="2362200" cy="668126"/>
          </a:xfrm>
        </p:grpSpPr>
        <p:pic>
          <p:nvPicPr>
            <p:cNvPr id="76" name="Picture 7" descr="C:\Users\jablonje\AppData\Local\Microsoft\Windows\Temporary Internet Files\Content.IE5\IH3935DB\MC900001022[1].wmf"/>
            <p:cNvPicPr>
              <a:picLocks noChangeAspect="1" noChangeArrowheads="1"/>
            </p:cNvPicPr>
            <p:nvPr/>
          </p:nvPicPr>
          <p:blipFill>
            <a:blip r:embed="rId7" cstate="print"/>
            <a:srcRect/>
            <a:stretch>
              <a:fillRect/>
            </a:stretch>
          </p:blipFill>
          <p:spPr bwMode="auto">
            <a:xfrm>
              <a:off x="2514600" y="4021931"/>
              <a:ext cx="525036" cy="278485"/>
            </a:xfrm>
            <a:prstGeom prst="rect">
              <a:avLst/>
            </a:prstGeom>
            <a:noFill/>
            <a:ln>
              <a:solidFill>
                <a:schemeClr val="tx1"/>
              </a:solidFill>
            </a:ln>
            <a:effectLst>
              <a:outerShdw blurRad="50800" dist="38100" dir="2700000" algn="tl" rotWithShape="0">
                <a:prstClr val="black">
                  <a:alpha val="40000"/>
                </a:prstClr>
              </a:outerShdw>
            </a:effectLst>
          </p:spPr>
        </p:pic>
        <p:pic>
          <p:nvPicPr>
            <p:cNvPr id="77" name="Picture 29" descr="Italy.bmp"/>
            <p:cNvPicPr>
              <a:picLocks noChangeAspect="1"/>
            </p:cNvPicPr>
            <p:nvPr/>
          </p:nvPicPr>
          <p:blipFill>
            <a:blip r:embed="rId8" cstate="print"/>
            <a:srcRect l="2268" t="3125" r="2026" b="3125"/>
            <a:stretch>
              <a:fillRect/>
            </a:stretch>
          </p:blipFill>
          <p:spPr bwMode="auto">
            <a:xfrm>
              <a:off x="3124200" y="4402931"/>
              <a:ext cx="471583" cy="28712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8" name="Picture 31" descr="fr-lgflag.gif"/>
            <p:cNvPicPr>
              <a:picLocks noChangeAspect="1"/>
            </p:cNvPicPr>
            <p:nvPr/>
          </p:nvPicPr>
          <p:blipFill>
            <a:blip r:embed="rId9" cstate="print"/>
            <a:srcRect/>
            <a:stretch>
              <a:fillRect/>
            </a:stretch>
          </p:blipFill>
          <p:spPr bwMode="auto">
            <a:xfrm>
              <a:off x="3733800" y="4402931"/>
              <a:ext cx="459734" cy="2838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9" name="Picture 78" descr="sp-lgflag.gif"/>
            <p:cNvPicPr>
              <a:picLocks noChangeAspect="1"/>
            </p:cNvPicPr>
            <p:nvPr/>
          </p:nvPicPr>
          <p:blipFill>
            <a:blip r:embed="rId10" cstate="print"/>
            <a:srcRect/>
            <a:stretch>
              <a:fillRect/>
            </a:stretch>
          </p:blipFill>
          <p:spPr bwMode="auto">
            <a:xfrm>
              <a:off x="3733800" y="4021931"/>
              <a:ext cx="459921" cy="2791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0" name="Picture 79" descr="UK Flag.jpg"/>
            <p:cNvPicPr>
              <a:picLocks noChangeAspect="1"/>
            </p:cNvPicPr>
            <p:nvPr/>
          </p:nvPicPr>
          <p:blipFill>
            <a:blip r:embed="rId11" cstate="print"/>
            <a:srcRect/>
            <a:stretch>
              <a:fillRect/>
            </a:stretch>
          </p:blipFill>
          <p:spPr bwMode="auto">
            <a:xfrm>
              <a:off x="2514600" y="4402931"/>
              <a:ext cx="484510" cy="2866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1" name="Picture 2" descr="http://www.germany-map.org/images/germany-flag.gif"/>
            <p:cNvPicPr>
              <a:picLocks noChangeAspect="1" noChangeArrowheads="1"/>
            </p:cNvPicPr>
            <p:nvPr/>
          </p:nvPicPr>
          <p:blipFill>
            <a:blip r:embed="rId12" cstate="print"/>
            <a:srcRect/>
            <a:stretch>
              <a:fillRect/>
            </a:stretch>
          </p:blipFill>
          <p:spPr bwMode="auto">
            <a:xfrm>
              <a:off x="3124200" y="4021931"/>
              <a:ext cx="457200" cy="282449"/>
            </a:xfrm>
            <a:prstGeom prst="rect">
              <a:avLst/>
            </a:prstGeom>
            <a:noFill/>
            <a:ln>
              <a:solidFill>
                <a:schemeClr val="tx1"/>
              </a:solidFill>
            </a:ln>
            <a:effectLst>
              <a:outerShdw blurRad="50800" dist="38100" dir="2700000" algn="tl" rotWithShape="0">
                <a:prstClr val="black">
                  <a:alpha val="40000"/>
                </a:prstClr>
              </a:outerShdw>
            </a:effectLst>
          </p:spPr>
        </p:pic>
        <p:pic>
          <p:nvPicPr>
            <p:cNvPr id="82" name="Picture 9" descr="C:\Users\jablonje\AppData\Local\Microsoft\Windows\Temporary Internet Files\Content.IE5\SZXY5RO2\MC900001198[1].wmf"/>
            <p:cNvPicPr>
              <a:picLocks noChangeAspect="1" noChangeArrowheads="1"/>
            </p:cNvPicPr>
            <p:nvPr/>
          </p:nvPicPr>
          <p:blipFill>
            <a:blip r:embed="rId13" cstate="print"/>
            <a:srcRect/>
            <a:stretch>
              <a:fillRect/>
            </a:stretch>
          </p:blipFill>
          <p:spPr bwMode="auto">
            <a:xfrm>
              <a:off x="4340789" y="4021931"/>
              <a:ext cx="536011" cy="271756"/>
            </a:xfrm>
            <a:prstGeom prst="rect">
              <a:avLst/>
            </a:prstGeom>
            <a:noFill/>
            <a:ln>
              <a:solidFill>
                <a:schemeClr val="tx1"/>
              </a:solidFill>
            </a:ln>
            <a:effectLst>
              <a:outerShdw blurRad="50800" dist="38100" dir="2700000" algn="tl" rotWithShape="0">
                <a:prstClr val="black">
                  <a:alpha val="40000"/>
                </a:prstClr>
              </a:outerShdw>
            </a:effectLst>
          </p:spPr>
        </p:pic>
        <p:pic>
          <p:nvPicPr>
            <p:cNvPr id="83" name="Picture 10" descr="C:\Users\jablonje\AppData\Local\Microsoft\Windows\Temporary Internet Files\Content.IE5\PKZTL88L\MC900001007[1].wmf"/>
            <p:cNvPicPr>
              <a:picLocks noChangeAspect="1" noChangeArrowheads="1"/>
            </p:cNvPicPr>
            <p:nvPr/>
          </p:nvPicPr>
          <p:blipFill>
            <a:blip r:embed="rId14" cstate="print"/>
            <a:srcRect/>
            <a:stretch>
              <a:fillRect/>
            </a:stretch>
          </p:blipFill>
          <p:spPr bwMode="auto">
            <a:xfrm>
              <a:off x="4343400" y="4402931"/>
              <a:ext cx="533400" cy="268005"/>
            </a:xfrm>
            <a:prstGeom prst="rect">
              <a:avLst/>
            </a:prstGeom>
            <a:noFill/>
            <a:ln>
              <a:solidFill>
                <a:schemeClr val="tx1"/>
              </a:solidFill>
            </a:ln>
            <a:effectLst>
              <a:outerShdw blurRad="50800" dist="38100" dir="2700000" algn="tl" rotWithShape="0">
                <a:prstClr val="black">
                  <a:alpha val="40000"/>
                </a:prstClr>
              </a:outerShdw>
            </a:effectLst>
          </p:spPr>
        </p:pic>
      </p:grpSp>
      <p:sp>
        <p:nvSpPr>
          <p:cNvPr id="65" name="Rectangle 64"/>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EFIGS</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16" name="Group 103"/>
          <p:cNvGrpSpPr/>
          <p:nvPr/>
        </p:nvGrpSpPr>
        <p:grpSpPr>
          <a:xfrm>
            <a:off x="3733800" y="1126331"/>
            <a:ext cx="1524000" cy="2438400"/>
            <a:chOff x="990600" y="3640931"/>
            <a:chExt cx="18584466" cy="2438400"/>
          </a:xfrm>
        </p:grpSpPr>
        <p:sp>
          <p:nvSpPr>
            <p:cNvPr id="67" name="Rectangle 66"/>
            <p:cNvSpPr/>
            <p:nvPr/>
          </p:nvSpPr>
          <p:spPr>
            <a:xfrm>
              <a:off x="990600" y="3945731"/>
              <a:ext cx="18584466" cy="2133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990600" y="3640931"/>
              <a:ext cx="18584466"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90600" y="3640931"/>
              <a:ext cx="18584466" cy="461641"/>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CATEGORIES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7" name="Group 73"/>
          <p:cNvGrpSpPr/>
          <p:nvPr/>
        </p:nvGrpSpPr>
        <p:grpSpPr>
          <a:xfrm>
            <a:off x="5343395" y="1278730"/>
            <a:ext cx="3343405" cy="3429001"/>
            <a:chOff x="-2696182" y="-11710248"/>
            <a:chExt cx="16964064" cy="17398378"/>
          </a:xfrm>
        </p:grpSpPr>
        <p:pic>
          <p:nvPicPr>
            <p:cNvPr id="75" name="Picture 9"/>
            <p:cNvPicPr>
              <a:picLocks noChangeAspect="1" noChangeArrowheads="1"/>
            </p:cNvPicPr>
            <p:nvPr/>
          </p:nvPicPr>
          <p:blipFill>
            <a:blip r:embed="rId15" cstate="print"/>
            <a:srcRect l="3700" t="5298" r="6061" b="3990"/>
            <a:stretch>
              <a:fillRect/>
            </a:stretch>
          </p:blipFill>
          <p:spPr bwMode="auto">
            <a:xfrm>
              <a:off x="349191" y="-11710248"/>
              <a:ext cx="8458197" cy="10972797"/>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4" name="Picture 8"/>
            <p:cNvPicPr>
              <a:picLocks noChangeAspect="1" noChangeArrowheads="1"/>
            </p:cNvPicPr>
            <p:nvPr/>
          </p:nvPicPr>
          <p:blipFill>
            <a:blip r:embed="rId16" cstate="print"/>
            <a:srcRect l="6410" t="4659" r="7712" b="4802"/>
            <a:stretch>
              <a:fillRect/>
            </a:stretch>
          </p:blipFill>
          <p:spPr bwMode="auto">
            <a:xfrm>
              <a:off x="5885881" y="-8571483"/>
              <a:ext cx="8382001" cy="1097280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5" name="Picture 7"/>
            <p:cNvPicPr>
              <a:picLocks noChangeAspect="1" noChangeArrowheads="1"/>
            </p:cNvPicPr>
            <p:nvPr/>
          </p:nvPicPr>
          <p:blipFill>
            <a:blip r:embed="rId17" cstate="print"/>
            <a:srcRect l="7336" t="6070" r="8070" b="4860"/>
            <a:stretch>
              <a:fillRect/>
            </a:stretch>
          </p:blipFill>
          <p:spPr bwMode="auto">
            <a:xfrm>
              <a:off x="-1237158" y="-9477701"/>
              <a:ext cx="8382001" cy="1089660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6" name="Picture 6"/>
            <p:cNvPicPr>
              <a:picLocks noChangeAspect="1" noChangeArrowheads="1"/>
            </p:cNvPicPr>
            <p:nvPr/>
          </p:nvPicPr>
          <p:blipFill>
            <a:blip r:embed="rId18" cstate="print"/>
            <a:srcRect l="6243" t="4485" r="5666" b="4926"/>
            <a:stretch>
              <a:fillRect/>
            </a:stretch>
          </p:blipFill>
          <p:spPr bwMode="auto">
            <a:xfrm>
              <a:off x="-2696182" y="-6368364"/>
              <a:ext cx="8458197" cy="1089660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7" name="Picture 5"/>
            <p:cNvPicPr>
              <a:picLocks noChangeAspect="1" noChangeArrowheads="1"/>
            </p:cNvPicPr>
            <p:nvPr/>
          </p:nvPicPr>
          <p:blipFill>
            <a:blip r:embed="rId19" cstate="print"/>
            <a:srcRect l="4728" t="4521" r="8585" b="4079"/>
            <a:stretch>
              <a:fillRect/>
            </a:stretch>
          </p:blipFill>
          <p:spPr bwMode="auto">
            <a:xfrm>
              <a:off x="2019581" y="-5284672"/>
              <a:ext cx="8381998" cy="1097280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71" name="Rectangle 70"/>
          <p:cNvSpPr/>
          <p:nvPr/>
        </p:nvSpPr>
        <p:spPr>
          <a:xfrm>
            <a:off x="3810000" y="1507331"/>
            <a:ext cx="1371600" cy="3048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smtClean="0">
                <a:solidFill>
                  <a:schemeClr val="tx1"/>
                </a:solidFill>
                <a:latin typeface="Futura Md" pitchFamily="34" charset="0"/>
              </a:rPr>
              <a:t>Free Docs</a:t>
            </a:r>
          </a:p>
          <a:p>
            <a:pPr algn="ctr"/>
            <a:r>
              <a:rPr lang="en-US" sz="700" dirty="0" smtClean="0">
                <a:solidFill>
                  <a:schemeClr val="tx1"/>
                </a:solidFill>
                <a:latin typeface="Futura Md" pitchFamily="34" charset="0"/>
              </a:rPr>
              <a:t>20 available forms</a:t>
            </a:r>
            <a:endParaRPr lang="en-US" sz="700" dirty="0">
              <a:solidFill>
                <a:schemeClr val="tx1"/>
              </a:solidFill>
              <a:latin typeface="Futura Md" pitchFamily="34" charset="0"/>
            </a:endParaRPr>
          </a:p>
        </p:txBody>
      </p:sp>
      <p:sp>
        <p:nvSpPr>
          <p:cNvPr id="74" name="Rectangle 73"/>
          <p:cNvSpPr/>
          <p:nvPr/>
        </p:nvSpPr>
        <p:spPr>
          <a:xfrm>
            <a:off x="3810000" y="1888331"/>
            <a:ext cx="1371600" cy="4572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smtClean="0">
                <a:solidFill>
                  <a:schemeClr val="tx1"/>
                </a:solidFill>
                <a:latin typeface="Futura Md" pitchFamily="34" charset="0"/>
              </a:rPr>
              <a:t>Doc Store</a:t>
            </a:r>
          </a:p>
          <a:p>
            <a:pPr algn="ctr"/>
            <a:r>
              <a:rPr lang="en-US" sz="700" dirty="0" smtClean="0">
                <a:solidFill>
                  <a:schemeClr val="tx1"/>
                </a:solidFill>
                <a:latin typeface="Futura Md" pitchFamily="34" charset="0"/>
              </a:rPr>
              <a:t>Catalog of available categories and top forms </a:t>
            </a:r>
          </a:p>
          <a:p>
            <a:pPr algn="ctr"/>
            <a:r>
              <a:rPr lang="en-US" sz="500" dirty="0" smtClean="0">
                <a:solidFill>
                  <a:schemeClr val="tx1"/>
                </a:solidFill>
                <a:latin typeface="Futura Md" pitchFamily="34" charset="0"/>
              </a:rPr>
              <a:t>(available to users logged in)</a:t>
            </a:r>
            <a:endParaRPr lang="en-US" sz="700" dirty="0">
              <a:solidFill>
                <a:schemeClr val="tx1"/>
              </a:solidFill>
              <a:latin typeface="Futura Md" pitchFamily="34" charset="0"/>
            </a:endParaRPr>
          </a:p>
        </p:txBody>
      </p:sp>
      <p:sp>
        <p:nvSpPr>
          <p:cNvPr id="88" name="Rectangle 87"/>
          <p:cNvSpPr/>
          <p:nvPr/>
        </p:nvSpPr>
        <p:spPr>
          <a:xfrm>
            <a:off x="3810000" y="2421731"/>
            <a:ext cx="1371600" cy="4572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smtClean="0">
                <a:solidFill>
                  <a:schemeClr val="tx1"/>
                </a:solidFill>
                <a:latin typeface="Futura Md" pitchFamily="34" charset="0"/>
              </a:rPr>
              <a:t>My Docs</a:t>
            </a:r>
          </a:p>
          <a:p>
            <a:pPr algn="ctr"/>
            <a:r>
              <a:rPr lang="en-US" sz="700" dirty="0" smtClean="0">
                <a:solidFill>
                  <a:schemeClr val="tx1"/>
                </a:solidFill>
                <a:latin typeface="Futura Md" pitchFamily="34" charset="0"/>
              </a:rPr>
              <a:t>Ability to get quick access to purchased or personal forms</a:t>
            </a:r>
          </a:p>
          <a:p>
            <a:pPr algn="ctr"/>
            <a:r>
              <a:rPr lang="en-US" sz="500" dirty="0" smtClean="0">
                <a:solidFill>
                  <a:schemeClr val="tx1"/>
                </a:solidFill>
                <a:latin typeface="Futura Md" pitchFamily="34" charset="0"/>
              </a:rPr>
              <a:t>(available to users logged in)</a:t>
            </a:r>
            <a:endParaRPr lang="en-US" sz="700" dirty="0">
              <a:solidFill>
                <a:schemeClr val="tx1"/>
              </a:solidFill>
              <a:latin typeface="Futura Md" pitchFamily="34" charset="0"/>
            </a:endParaRPr>
          </a:p>
        </p:txBody>
      </p:sp>
      <p:sp>
        <p:nvSpPr>
          <p:cNvPr id="89" name="Rectangle 88"/>
          <p:cNvSpPr/>
          <p:nvPr/>
        </p:nvSpPr>
        <p:spPr>
          <a:xfrm>
            <a:off x="3810000" y="2955131"/>
            <a:ext cx="13716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err="1" smtClean="0">
                <a:solidFill>
                  <a:schemeClr val="tx1"/>
                </a:solidFill>
                <a:latin typeface="Futura Md" pitchFamily="34" charset="0"/>
              </a:rPr>
              <a:t>Biztree</a:t>
            </a:r>
            <a:r>
              <a:rPr lang="en-US" sz="1050" b="1" u="sng" dirty="0" smtClean="0">
                <a:solidFill>
                  <a:schemeClr val="tx1"/>
                </a:solidFill>
                <a:latin typeface="Futura Md" pitchFamily="34" charset="0"/>
              </a:rPr>
              <a:t> Coupon</a:t>
            </a:r>
          </a:p>
        </p:txBody>
      </p:sp>
      <p:sp>
        <p:nvSpPr>
          <p:cNvPr id="90" name="Rectangle 89"/>
          <p:cNvSpPr/>
          <p:nvPr/>
        </p:nvSpPr>
        <p:spPr>
          <a:xfrm>
            <a:off x="3810000" y="3259931"/>
            <a:ext cx="13716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smtClean="0">
                <a:solidFill>
                  <a:schemeClr val="tx1"/>
                </a:solidFill>
                <a:latin typeface="Futura Md" pitchFamily="34" charset="0"/>
              </a:rPr>
              <a:t>About </a:t>
            </a:r>
            <a:r>
              <a:rPr lang="en-US" sz="1050" b="1" u="sng" dirty="0" err="1" smtClean="0">
                <a:solidFill>
                  <a:schemeClr val="tx1"/>
                </a:solidFill>
                <a:latin typeface="Futura Md" pitchFamily="34" charset="0"/>
              </a:rPr>
              <a:t>Biztree</a:t>
            </a:r>
            <a:endParaRPr lang="en-US" sz="1050" b="1" u="sng" dirty="0" smtClean="0">
              <a:solidFill>
                <a:schemeClr val="tx1"/>
              </a:solidFill>
              <a:latin typeface="Futura Md" pitchFamily="34" charset="0"/>
            </a:endParaRPr>
          </a:p>
        </p:txBody>
      </p:sp>
      <p:sp>
        <p:nvSpPr>
          <p:cNvPr id="66" name="Rectangle 65"/>
          <p:cNvSpPr/>
          <p:nvPr/>
        </p:nvSpPr>
        <p:spPr>
          <a:xfrm>
            <a:off x="685800" y="4630067"/>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Forms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480300" y="35687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 name="Rectangle 48"/>
          <p:cNvSpPr/>
          <p:nvPr/>
        </p:nvSpPr>
        <p:spPr>
          <a:xfrm>
            <a:off x="5264" y="-91595"/>
            <a:ext cx="4033300" cy="830972"/>
          </a:xfrm>
          <a:prstGeom prst="rect">
            <a:avLst/>
          </a:prstGeom>
          <a:noFill/>
        </p:spPr>
        <p:txBody>
          <a:bodyPr wrap="none" lIns="91416" tIns="45708" rIns="91416" bIns="45708">
            <a:spAutoFit/>
          </a:bodyPr>
          <a:lstStyle/>
          <a:p>
            <a:r>
              <a:rPr lang="en-US" sz="48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Biztree, </a:t>
            </a:r>
            <a:r>
              <a:rPr lang="en-US" sz="3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continued</a:t>
            </a:r>
            <a:endParaRPr lang="en-US" sz="48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35842" name="Picture 2" descr="Biztree - Grow your business"/>
          <p:cNvPicPr>
            <a:picLocks noChangeAspect="1" noChangeArrowheads="1"/>
          </p:cNvPicPr>
          <p:nvPr/>
        </p:nvPicPr>
        <p:blipFill>
          <a:blip r:embed="rId3" cstate="print"/>
          <a:srcRect/>
          <a:stretch>
            <a:fillRect/>
          </a:stretch>
        </p:blipFill>
        <p:spPr bwMode="auto">
          <a:xfrm>
            <a:off x="7360642" y="135731"/>
            <a:ext cx="1097558" cy="226258"/>
          </a:xfrm>
          <a:prstGeom prst="rect">
            <a:avLst/>
          </a:prstGeom>
          <a:noFill/>
        </p:spPr>
      </p:pic>
      <p:pic>
        <p:nvPicPr>
          <p:cNvPr id="56" name="Picture 55" descr="105x105-biztree.png"/>
          <p:cNvPicPr>
            <a:picLocks noChangeAspect="1"/>
          </p:cNvPicPr>
          <p:nvPr/>
        </p:nvPicPr>
        <p:blipFill>
          <a:blip r:embed="rId4" cstate="print"/>
          <a:stretch>
            <a:fillRect/>
          </a:stretch>
        </p:blipFill>
        <p:spPr>
          <a:xfrm>
            <a:off x="8610600" y="59531"/>
            <a:ext cx="457200" cy="457200"/>
          </a:xfrm>
          <a:prstGeom prst="rect">
            <a:avLst/>
          </a:prstGeom>
          <a:effectLst>
            <a:outerShdw blurRad="50800" dist="38100" dir="2700000" algn="tl" rotWithShape="0">
              <a:prstClr val="black">
                <a:alpha val="40000"/>
              </a:prstClr>
            </a:outerShdw>
          </a:effectLst>
        </p:spPr>
      </p:pic>
      <p:sp>
        <p:nvSpPr>
          <p:cNvPr id="71" name="Rectangle 70"/>
          <p:cNvSpPr/>
          <p:nvPr/>
        </p:nvSpPr>
        <p:spPr>
          <a:xfrm>
            <a:off x="3886199" y="973931"/>
            <a:ext cx="5165271" cy="4114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886199" y="669131"/>
            <a:ext cx="5165271" cy="3048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962400" y="10501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Planning &amp; Management</a:t>
            </a:r>
            <a:endParaRPr lang="en-US" sz="1200" dirty="0">
              <a:solidFill>
                <a:schemeClr val="tx1"/>
              </a:solidFill>
              <a:latin typeface="Futura Md" pitchFamily="34" charset="0"/>
            </a:endParaRPr>
          </a:p>
        </p:txBody>
      </p:sp>
      <p:sp>
        <p:nvSpPr>
          <p:cNvPr id="32" name="Rectangle 31"/>
          <p:cNvSpPr/>
          <p:nvPr/>
        </p:nvSpPr>
        <p:spPr>
          <a:xfrm>
            <a:off x="6553200" y="10501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Legal</a:t>
            </a:r>
            <a:endParaRPr lang="en-US" sz="1200" dirty="0">
              <a:solidFill>
                <a:schemeClr val="tx1"/>
              </a:solidFill>
              <a:latin typeface="Futura Md" pitchFamily="34" charset="0"/>
            </a:endParaRPr>
          </a:p>
        </p:txBody>
      </p:sp>
      <p:sp>
        <p:nvSpPr>
          <p:cNvPr id="33" name="Rectangle 32"/>
          <p:cNvSpPr/>
          <p:nvPr/>
        </p:nvSpPr>
        <p:spPr>
          <a:xfrm>
            <a:off x="3989613" y="3412331"/>
            <a:ext cx="2263933"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Human Resources</a:t>
            </a:r>
            <a:endParaRPr lang="en-US" sz="1200" dirty="0">
              <a:solidFill>
                <a:schemeClr val="tx1"/>
              </a:solidFill>
              <a:latin typeface="Futura Md" pitchFamily="34" charset="0"/>
            </a:endParaRPr>
          </a:p>
        </p:txBody>
      </p:sp>
      <p:sp>
        <p:nvSpPr>
          <p:cNvPr id="34" name="Rectangle 33"/>
          <p:cNvSpPr/>
          <p:nvPr/>
        </p:nvSpPr>
        <p:spPr>
          <a:xfrm>
            <a:off x="3989613" y="2574131"/>
            <a:ext cx="2263933"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Finance &amp; Accounting</a:t>
            </a:r>
            <a:endParaRPr lang="en-US" sz="1200" dirty="0">
              <a:solidFill>
                <a:schemeClr val="tx1"/>
              </a:solidFill>
              <a:latin typeface="Futura Md" pitchFamily="34" charset="0"/>
            </a:endParaRPr>
          </a:p>
        </p:txBody>
      </p:sp>
      <p:sp>
        <p:nvSpPr>
          <p:cNvPr id="37" name="Rectangle 36"/>
          <p:cNvSpPr/>
          <p:nvPr/>
        </p:nvSpPr>
        <p:spPr>
          <a:xfrm>
            <a:off x="3962400" y="1278730"/>
            <a:ext cx="2286000" cy="53340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Board of Directors and Shareholders</a:t>
            </a:r>
          </a:p>
          <a:p>
            <a:pPr marL="119063" indent="-119063">
              <a:buFont typeface="Wingdings" pitchFamily="2" charset="2"/>
              <a:buChar char="§"/>
            </a:pPr>
            <a:r>
              <a:rPr lang="en-US" sz="700" dirty="0" smtClean="0">
                <a:solidFill>
                  <a:schemeClr val="tx1"/>
                </a:solidFill>
                <a:latin typeface="Futura Md" pitchFamily="34" charset="0"/>
              </a:rPr>
              <a:t>Business Plans</a:t>
            </a:r>
          </a:p>
          <a:p>
            <a:pPr marL="119063" indent="-119063">
              <a:buFont typeface="Wingdings" pitchFamily="2" charset="2"/>
              <a:buChar char="§"/>
            </a:pPr>
            <a:r>
              <a:rPr lang="en-US" sz="700" dirty="0" smtClean="0">
                <a:solidFill>
                  <a:schemeClr val="tx1"/>
                </a:solidFill>
                <a:latin typeface="Futura Md" pitchFamily="34" charset="0"/>
              </a:rPr>
              <a:t>General Administration</a:t>
            </a:r>
          </a:p>
          <a:p>
            <a:pPr marL="119063" indent="-119063">
              <a:buFont typeface="Wingdings" pitchFamily="2" charset="2"/>
              <a:buChar char="§"/>
            </a:pPr>
            <a:r>
              <a:rPr lang="en-US" sz="700" dirty="0" smtClean="0">
                <a:solidFill>
                  <a:schemeClr val="tx1"/>
                </a:solidFill>
                <a:latin typeface="Futura Md" pitchFamily="34" charset="0"/>
              </a:rPr>
              <a:t>Starting a Business</a:t>
            </a:r>
          </a:p>
          <a:p>
            <a:pPr marL="119063" indent="-119063">
              <a:buFont typeface="Wingdings" pitchFamily="2" charset="2"/>
              <a:buChar char="§"/>
            </a:pPr>
            <a:r>
              <a:rPr lang="en-US" sz="700" dirty="0" smtClean="0">
                <a:solidFill>
                  <a:schemeClr val="tx1"/>
                </a:solidFill>
                <a:latin typeface="Futura Md" pitchFamily="34" charset="0"/>
              </a:rPr>
              <a:t>Strategic Management</a:t>
            </a:r>
            <a:endParaRPr lang="en-US" sz="700" dirty="0">
              <a:solidFill>
                <a:schemeClr val="tx1"/>
              </a:solidFill>
              <a:latin typeface="Futura Md" pitchFamily="34" charset="0"/>
            </a:endParaRPr>
          </a:p>
        </p:txBody>
      </p:sp>
      <p:sp>
        <p:nvSpPr>
          <p:cNvPr id="40" name="Rectangle 39"/>
          <p:cNvSpPr/>
          <p:nvPr/>
        </p:nvSpPr>
        <p:spPr>
          <a:xfrm>
            <a:off x="3989613" y="2802732"/>
            <a:ext cx="1232647" cy="53339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Banking</a:t>
            </a:r>
          </a:p>
          <a:p>
            <a:pPr marL="119063" indent="-119063">
              <a:buFont typeface="Wingdings" pitchFamily="2" charset="2"/>
              <a:buChar char="§"/>
            </a:pPr>
            <a:r>
              <a:rPr lang="en-US" sz="700" dirty="0" smtClean="0">
                <a:solidFill>
                  <a:schemeClr val="tx1"/>
                </a:solidFill>
                <a:latin typeface="Futura Md" pitchFamily="34" charset="0"/>
              </a:rPr>
              <a:t>Bookkeeping</a:t>
            </a:r>
          </a:p>
          <a:p>
            <a:pPr marL="119063" indent="-119063">
              <a:buFont typeface="Wingdings" pitchFamily="2" charset="2"/>
              <a:buChar char="§"/>
            </a:pPr>
            <a:r>
              <a:rPr lang="en-US" sz="700" dirty="0" smtClean="0">
                <a:solidFill>
                  <a:schemeClr val="tx1"/>
                </a:solidFill>
                <a:latin typeface="Futura Md" pitchFamily="34" charset="0"/>
              </a:rPr>
              <a:t>Buying &amp; Selling Shares</a:t>
            </a:r>
          </a:p>
          <a:p>
            <a:pPr marL="119063" indent="-119063">
              <a:buFont typeface="Wingdings" pitchFamily="2" charset="2"/>
              <a:buChar char="§"/>
            </a:pPr>
            <a:r>
              <a:rPr lang="en-US" sz="700" dirty="0" smtClean="0">
                <a:solidFill>
                  <a:schemeClr val="tx1"/>
                </a:solidFill>
                <a:latin typeface="Futura Md" pitchFamily="34" charset="0"/>
              </a:rPr>
              <a:t>Financial Statements</a:t>
            </a:r>
          </a:p>
          <a:p>
            <a:pPr marL="119063" indent="-119063">
              <a:buFont typeface="Wingdings" pitchFamily="2" charset="2"/>
              <a:buChar char="§"/>
            </a:pPr>
            <a:r>
              <a:rPr lang="en-US" sz="700" dirty="0" smtClean="0">
                <a:solidFill>
                  <a:schemeClr val="tx1"/>
                </a:solidFill>
                <a:latin typeface="Futura Md" pitchFamily="34" charset="0"/>
              </a:rPr>
              <a:t>Invoices and Billing</a:t>
            </a:r>
            <a:endParaRPr lang="en-US" sz="700" dirty="0">
              <a:solidFill>
                <a:schemeClr val="tx1"/>
              </a:solidFill>
              <a:latin typeface="Futura Md" pitchFamily="34" charset="0"/>
            </a:endParaRPr>
          </a:p>
        </p:txBody>
      </p:sp>
      <p:sp>
        <p:nvSpPr>
          <p:cNvPr id="42" name="Rectangle 41"/>
          <p:cNvSpPr/>
          <p:nvPr/>
        </p:nvSpPr>
        <p:spPr>
          <a:xfrm>
            <a:off x="6553200" y="34885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Sales &amp; Marketing</a:t>
            </a:r>
            <a:endParaRPr lang="en-US" sz="1200" dirty="0">
              <a:solidFill>
                <a:schemeClr val="tx1"/>
              </a:solidFill>
              <a:latin typeface="Futura Md" pitchFamily="34" charset="0"/>
            </a:endParaRPr>
          </a:p>
        </p:txBody>
      </p:sp>
      <p:sp>
        <p:nvSpPr>
          <p:cNvPr id="44" name="Rectangle 43"/>
          <p:cNvSpPr/>
          <p:nvPr/>
        </p:nvSpPr>
        <p:spPr>
          <a:xfrm>
            <a:off x="6553200" y="20407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Operations &amp; Logistics</a:t>
            </a:r>
            <a:endParaRPr lang="en-US" sz="1200" dirty="0">
              <a:solidFill>
                <a:schemeClr val="tx1"/>
              </a:solidFill>
              <a:latin typeface="Futura Md" pitchFamily="34" charset="0"/>
            </a:endParaRPr>
          </a:p>
        </p:txBody>
      </p:sp>
      <p:sp>
        <p:nvSpPr>
          <p:cNvPr id="46" name="Rectangle 45"/>
          <p:cNvSpPr/>
          <p:nvPr/>
        </p:nvSpPr>
        <p:spPr>
          <a:xfrm>
            <a:off x="3962399" y="42505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Internet &amp; Technology</a:t>
            </a:r>
            <a:endParaRPr lang="en-US" sz="1200" dirty="0">
              <a:solidFill>
                <a:schemeClr val="tx1"/>
              </a:solidFill>
              <a:latin typeface="Futura Md" pitchFamily="34" charset="0"/>
            </a:endParaRPr>
          </a:p>
        </p:txBody>
      </p:sp>
      <p:sp>
        <p:nvSpPr>
          <p:cNvPr id="48" name="Rectangle 47"/>
          <p:cNvSpPr/>
          <p:nvPr/>
        </p:nvSpPr>
        <p:spPr>
          <a:xfrm>
            <a:off x="3989614" y="1888331"/>
            <a:ext cx="2263934"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Consultants &amp; Contractors</a:t>
            </a:r>
            <a:endParaRPr lang="en-US" sz="1200" dirty="0">
              <a:solidFill>
                <a:schemeClr val="tx1"/>
              </a:solidFill>
              <a:latin typeface="Futura Md" pitchFamily="34" charset="0"/>
            </a:endParaRPr>
          </a:p>
        </p:txBody>
      </p:sp>
      <p:sp>
        <p:nvSpPr>
          <p:cNvPr id="51" name="Rectangle 50"/>
          <p:cNvSpPr/>
          <p:nvPr/>
        </p:nvSpPr>
        <p:spPr>
          <a:xfrm>
            <a:off x="3989614" y="2116931"/>
            <a:ext cx="2263934"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Credit &amp; Collections</a:t>
            </a:r>
            <a:endParaRPr lang="en-US" sz="1200" dirty="0">
              <a:solidFill>
                <a:schemeClr val="tx1"/>
              </a:solidFill>
              <a:latin typeface="Futura Md" pitchFamily="34" charset="0"/>
            </a:endParaRPr>
          </a:p>
        </p:txBody>
      </p:sp>
      <p:sp>
        <p:nvSpPr>
          <p:cNvPr id="52" name="Rectangle 51"/>
          <p:cNvSpPr/>
          <p:nvPr/>
        </p:nvSpPr>
        <p:spPr>
          <a:xfrm>
            <a:off x="3989613" y="2345531"/>
            <a:ext cx="1191986" cy="152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Collection</a:t>
            </a:r>
          </a:p>
        </p:txBody>
      </p:sp>
      <p:sp>
        <p:nvSpPr>
          <p:cNvPr id="88" name="Rectangle 87"/>
          <p:cNvSpPr/>
          <p:nvPr/>
        </p:nvSpPr>
        <p:spPr>
          <a:xfrm>
            <a:off x="3886199" y="669131"/>
            <a:ext cx="5257801"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latin typeface="Futura Md" pitchFamily="34" charset="0"/>
                <a:cs typeface="Aharoni" pitchFamily="2" charset="-79"/>
              </a:rPr>
              <a:t>“DOC STORE” MAIN CATEGORIES AND SUB-CATEGORIES (max 8 + Other)</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55" name="Rectangle 54"/>
          <p:cNvSpPr/>
          <p:nvPr/>
        </p:nvSpPr>
        <p:spPr>
          <a:xfrm>
            <a:off x="152399" y="973931"/>
            <a:ext cx="3657600" cy="40981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52399" y="669131"/>
            <a:ext cx="3657600" cy="3048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2399" y="669131"/>
            <a:ext cx="36576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latin typeface="Futura Md" pitchFamily="34" charset="0"/>
                <a:cs typeface="Aharoni" pitchFamily="2" charset="-79"/>
              </a:rPr>
              <a:t>“FREE DOCS” DOCUMENTS</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59" name="Rectangle 58"/>
          <p:cNvSpPr/>
          <p:nvPr/>
        </p:nvSpPr>
        <p:spPr>
          <a:xfrm>
            <a:off x="228599" y="1050131"/>
            <a:ext cx="1676400" cy="10390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Document Name</a:t>
            </a:r>
            <a:endParaRPr lang="en-US" sz="800" dirty="0">
              <a:solidFill>
                <a:schemeClr val="tx1"/>
              </a:solidFill>
              <a:latin typeface="Futura Md" pitchFamily="34" charset="0"/>
            </a:endParaRPr>
          </a:p>
        </p:txBody>
      </p:sp>
      <p:sp>
        <p:nvSpPr>
          <p:cNvPr id="60" name="Rectangle 59"/>
          <p:cNvSpPr/>
          <p:nvPr/>
        </p:nvSpPr>
        <p:spPr>
          <a:xfrm>
            <a:off x="228599" y="1278731"/>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Credit card billing information form</a:t>
            </a:r>
            <a:endParaRPr lang="en-US" sz="700" dirty="0">
              <a:solidFill>
                <a:schemeClr val="tx1"/>
              </a:solidFill>
              <a:latin typeface="Futura Md" pitchFamily="34" charset="0"/>
            </a:endParaRPr>
          </a:p>
        </p:txBody>
      </p:sp>
      <p:sp>
        <p:nvSpPr>
          <p:cNvPr id="61" name="Rectangle 60"/>
          <p:cNvSpPr/>
          <p:nvPr/>
        </p:nvSpPr>
        <p:spPr>
          <a:xfrm>
            <a:off x="1981199" y="1050131"/>
            <a:ext cx="762000" cy="10390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Format</a:t>
            </a:r>
            <a:endParaRPr lang="en-US" sz="800" dirty="0">
              <a:solidFill>
                <a:schemeClr val="tx1"/>
              </a:solidFill>
              <a:latin typeface="Futura Md" pitchFamily="34" charset="0"/>
            </a:endParaRPr>
          </a:p>
        </p:txBody>
      </p:sp>
      <p:sp>
        <p:nvSpPr>
          <p:cNvPr id="63" name="Rectangle 62"/>
          <p:cNvSpPr/>
          <p:nvPr/>
        </p:nvSpPr>
        <p:spPr>
          <a:xfrm>
            <a:off x="2819399" y="1050131"/>
            <a:ext cx="914400" cy="103908"/>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Editing Required</a:t>
            </a:r>
            <a:endParaRPr lang="en-US" sz="800" dirty="0">
              <a:solidFill>
                <a:schemeClr val="tx1"/>
              </a:solidFill>
              <a:latin typeface="Futura Md" pitchFamily="34" charset="0"/>
            </a:endParaRPr>
          </a:p>
        </p:txBody>
      </p:sp>
      <p:sp>
        <p:nvSpPr>
          <p:cNvPr id="65" name="Rectangle 64"/>
          <p:cNvSpPr/>
          <p:nvPr/>
        </p:nvSpPr>
        <p:spPr>
          <a:xfrm>
            <a:off x="1981199" y="1278732"/>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66" name="Rectangle 65"/>
          <p:cNvSpPr/>
          <p:nvPr/>
        </p:nvSpPr>
        <p:spPr>
          <a:xfrm>
            <a:off x="2819399" y="12787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Yes</a:t>
            </a:r>
          </a:p>
        </p:txBody>
      </p:sp>
      <p:sp>
        <p:nvSpPr>
          <p:cNvPr id="123" name="Rectangle 122"/>
          <p:cNvSpPr/>
          <p:nvPr/>
        </p:nvSpPr>
        <p:spPr>
          <a:xfrm>
            <a:off x="228599" y="18883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Wire transfer instruction form</a:t>
            </a:r>
            <a:endParaRPr lang="en-US" sz="700" dirty="0">
              <a:solidFill>
                <a:schemeClr val="tx1"/>
              </a:solidFill>
              <a:latin typeface="Futura Md" pitchFamily="34" charset="0"/>
            </a:endParaRPr>
          </a:p>
        </p:txBody>
      </p:sp>
      <p:sp>
        <p:nvSpPr>
          <p:cNvPr id="124" name="Rectangle 123"/>
          <p:cNvSpPr/>
          <p:nvPr/>
        </p:nvSpPr>
        <p:spPr>
          <a:xfrm>
            <a:off x="1981199" y="18883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25" name="Rectangle 124"/>
          <p:cNvSpPr/>
          <p:nvPr/>
        </p:nvSpPr>
        <p:spPr>
          <a:xfrm>
            <a:off x="2819399" y="1888330"/>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Yes</a:t>
            </a:r>
          </a:p>
        </p:txBody>
      </p:sp>
      <p:sp>
        <p:nvSpPr>
          <p:cNvPr id="126" name="Rectangle 125"/>
          <p:cNvSpPr/>
          <p:nvPr/>
        </p:nvSpPr>
        <p:spPr>
          <a:xfrm>
            <a:off x="228599" y="14311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Employee emergency notification form</a:t>
            </a:r>
            <a:endParaRPr lang="en-US" sz="700" dirty="0">
              <a:solidFill>
                <a:schemeClr val="tx1"/>
              </a:solidFill>
              <a:latin typeface="Futura Md" pitchFamily="34" charset="0"/>
            </a:endParaRPr>
          </a:p>
        </p:txBody>
      </p:sp>
      <p:sp>
        <p:nvSpPr>
          <p:cNvPr id="127" name="Rectangle 126"/>
          <p:cNvSpPr/>
          <p:nvPr/>
        </p:nvSpPr>
        <p:spPr>
          <a:xfrm>
            <a:off x="1981199" y="14311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28" name="Rectangle 127"/>
          <p:cNvSpPr/>
          <p:nvPr/>
        </p:nvSpPr>
        <p:spPr>
          <a:xfrm>
            <a:off x="2819399" y="1431130"/>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Yes</a:t>
            </a:r>
          </a:p>
        </p:txBody>
      </p:sp>
      <p:sp>
        <p:nvSpPr>
          <p:cNvPr id="129" name="Rectangle 128"/>
          <p:cNvSpPr/>
          <p:nvPr/>
        </p:nvSpPr>
        <p:spPr>
          <a:xfrm>
            <a:off x="228599" y="15835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Purchase Order</a:t>
            </a:r>
            <a:endParaRPr lang="en-US" sz="700" dirty="0">
              <a:solidFill>
                <a:schemeClr val="tx1"/>
              </a:solidFill>
              <a:latin typeface="Futura Md" pitchFamily="34" charset="0"/>
            </a:endParaRPr>
          </a:p>
        </p:txBody>
      </p:sp>
      <p:sp>
        <p:nvSpPr>
          <p:cNvPr id="130" name="Rectangle 129"/>
          <p:cNvSpPr/>
          <p:nvPr/>
        </p:nvSpPr>
        <p:spPr>
          <a:xfrm>
            <a:off x="1981199" y="15835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31" name="Rectangle 130"/>
          <p:cNvSpPr/>
          <p:nvPr/>
        </p:nvSpPr>
        <p:spPr>
          <a:xfrm>
            <a:off x="2819399" y="1583530"/>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Yes</a:t>
            </a:r>
          </a:p>
        </p:txBody>
      </p:sp>
      <p:sp>
        <p:nvSpPr>
          <p:cNvPr id="132" name="Rectangle 131"/>
          <p:cNvSpPr/>
          <p:nvPr/>
        </p:nvSpPr>
        <p:spPr>
          <a:xfrm>
            <a:off x="228599" y="17359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Sales Invoice</a:t>
            </a:r>
            <a:endParaRPr lang="en-US" sz="700" dirty="0">
              <a:solidFill>
                <a:schemeClr val="tx1"/>
              </a:solidFill>
              <a:latin typeface="Futura Md" pitchFamily="34" charset="0"/>
            </a:endParaRPr>
          </a:p>
        </p:txBody>
      </p:sp>
      <p:sp>
        <p:nvSpPr>
          <p:cNvPr id="133" name="Rectangle 132"/>
          <p:cNvSpPr/>
          <p:nvPr/>
        </p:nvSpPr>
        <p:spPr>
          <a:xfrm>
            <a:off x="1981199" y="17359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34" name="Rectangle 133"/>
          <p:cNvSpPr/>
          <p:nvPr/>
        </p:nvSpPr>
        <p:spPr>
          <a:xfrm>
            <a:off x="2819399" y="1735930"/>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Yes</a:t>
            </a:r>
          </a:p>
        </p:txBody>
      </p:sp>
      <p:sp>
        <p:nvSpPr>
          <p:cNvPr id="135" name="Rectangle 134"/>
          <p:cNvSpPr/>
          <p:nvPr/>
        </p:nvSpPr>
        <p:spPr>
          <a:xfrm>
            <a:off x="228599" y="20407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Applicant appraisal form</a:t>
            </a:r>
            <a:endParaRPr lang="en-US" sz="700" dirty="0">
              <a:solidFill>
                <a:schemeClr val="tx1"/>
              </a:solidFill>
              <a:latin typeface="Futura Md" pitchFamily="34" charset="0"/>
            </a:endParaRPr>
          </a:p>
        </p:txBody>
      </p:sp>
      <p:sp>
        <p:nvSpPr>
          <p:cNvPr id="136" name="Rectangle 135"/>
          <p:cNvSpPr/>
          <p:nvPr/>
        </p:nvSpPr>
        <p:spPr>
          <a:xfrm>
            <a:off x="1981199" y="20407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37" name="Rectangle 136"/>
          <p:cNvSpPr/>
          <p:nvPr/>
        </p:nvSpPr>
        <p:spPr>
          <a:xfrm>
            <a:off x="2819399" y="2040730"/>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138" name="Rectangle 137"/>
          <p:cNvSpPr/>
          <p:nvPr/>
        </p:nvSpPr>
        <p:spPr>
          <a:xfrm>
            <a:off x="228599" y="21931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Business credit application</a:t>
            </a:r>
            <a:endParaRPr lang="en-US" sz="700" dirty="0">
              <a:solidFill>
                <a:schemeClr val="tx1"/>
              </a:solidFill>
              <a:latin typeface="Futura Md" pitchFamily="34" charset="0"/>
            </a:endParaRPr>
          </a:p>
        </p:txBody>
      </p:sp>
      <p:sp>
        <p:nvSpPr>
          <p:cNvPr id="139" name="Rectangle 138"/>
          <p:cNvSpPr/>
          <p:nvPr/>
        </p:nvSpPr>
        <p:spPr>
          <a:xfrm>
            <a:off x="1981199" y="21931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41" name="Rectangle 140"/>
          <p:cNvSpPr/>
          <p:nvPr/>
        </p:nvSpPr>
        <p:spPr>
          <a:xfrm>
            <a:off x="228599" y="23455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Check request form</a:t>
            </a:r>
            <a:endParaRPr lang="en-US" sz="700" dirty="0">
              <a:solidFill>
                <a:schemeClr val="tx1"/>
              </a:solidFill>
              <a:latin typeface="Futura Md" pitchFamily="34" charset="0"/>
            </a:endParaRPr>
          </a:p>
        </p:txBody>
      </p:sp>
      <p:sp>
        <p:nvSpPr>
          <p:cNvPr id="142" name="Rectangle 141"/>
          <p:cNvSpPr/>
          <p:nvPr/>
        </p:nvSpPr>
        <p:spPr>
          <a:xfrm>
            <a:off x="1981199" y="23455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Excel</a:t>
            </a:r>
          </a:p>
        </p:txBody>
      </p:sp>
      <p:sp>
        <p:nvSpPr>
          <p:cNvPr id="144" name="Rectangle 143"/>
          <p:cNvSpPr/>
          <p:nvPr/>
        </p:nvSpPr>
        <p:spPr>
          <a:xfrm>
            <a:off x="228599" y="24979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Consumer credit application</a:t>
            </a:r>
            <a:endParaRPr lang="en-US" sz="700" dirty="0">
              <a:solidFill>
                <a:schemeClr val="tx1"/>
              </a:solidFill>
              <a:latin typeface="Futura Md" pitchFamily="34" charset="0"/>
            </a:endParaRPr>
          </a:p>
        </p:txBody>
      </p:sp>
      <p:sp>
        <p:nvSpPr>
          <p:cNvPr id="145" name="Rectangle 144"/>
          <p:cNvSpPr/>
          <p:nvPr/>
        </p:nvSpPr>
        <p:spPr>
          <a:xfrm>
            <a:off x="1981199" y="24979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47" name="Rectangle 146"/>
          <p:cNvSpPr/>
          <p:nvPr/>
        </p:nvSpPr>
        <p:spPr>
          <a:xfrm>
            <a:off x="228599" y="26503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Credit memo</a:t>
            </a:r>
            <a:endParaRPr lang="en-US" sz="700" dirty="0">
              <a:solidFill>
                <a:schemeClr val="tx1"/>
              </a:solidFill>
              <a:latin typeface="Futura Md" pitchFamily="34" charset="0"/>
            </a:endParaRPr>
          </a:p>
        </p:txBody>
      </p:sp>
      <p:sp>
        <p:nvSpPr>
          <p:cNvPr id="148" name="Rectangle 147"/>
          <p:cNvSpPr/>
          <p:nvPr/>
        </p:nvSpPr>
        <p:spPr>
          <a:xfrm>
            <a:off x="1981199" y="26503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50" name="Rectangle 149"/>
          <p:cNvSpPr/>
          <p:nvPr/>
        </p:nvSpPr>
        <p:spPr>
          <a:xfrm>
            <a:off x="228599" y="28027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Consumer complain form</a:t>
            </a:r>
            <a:endParaRPr lang="en-US" sz="700" dirty="0">
              <a:solidFill>
                <a:schemeClr val="tx1"/>
              </a:solidFill>
              <a:latin typeface="Futura Md" pitchFamily="34" charset="0"/>
            </a:endParaRPr>
          </a:p>
        </p:txBody>
      </p:sp>
      <p:sp>
        <p:nvSpPr>
          <p:cNvPr id="151" name="Rectangle 150"/>
          <p:cNvSpPr/>
          <p:nvPr/>
        </p:nvSpPr>
        <p:spPr>
          <a:xfrm>
            <a:off x="1981199" y="28027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53" name="Rectangle 152"/>
          <p:cNvSpPr/>
          <p:nvPr/>
        </p:nvSpPr>
        <p:spPr>
          <a:xfrm>
            <a:off x="228599" y="29551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Direct deposit enrollment form</a:t>
            </a:r>
            <a:endParaRPr lang="en-US" sz="700" dirty="0">
              <a:solidFill>
                <a:schemeClr val="tx1"/>
              </a:solidFill>
              <a:latin typeface="Futura Md" pitchFamily="34" charset="0"/>
            </a:endParaRPr>
          </a:p>
        </p:txBody>
      </p:sp>
      <p:sp>
        <p:nvSpPr>
          <p:cNvPr id="154" name="Rectangle 153"/>
          <p:cNvSpPr/>
          <p:nvPr/>
        </p:nvSpPr>
        <p:spPr>
          <a:xfrm>
            <a:off x="1981199" y="29551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56" name="Rectangle 155"/>
          <p:cNvSpPr/>
          <p:nvPr/>
        </p:nvSpPr>
        <p:spPr>
          <a:xfrm>
            <a:off x="228599" y="31075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Employee Appraisal form</a:t>
            </a:r>
            <a:endParaRPr lang="en-US" sz="700" dirty="0">
              <a:solidFill>
                <a:schemeClr val="tx1"/>
              </a:solidFill>
              <a:latin typeface="Futura Md" pitchFamily="34" charset="0"/>
            </a:endParaRPr>
          </a:p>
        </p:txBody>
      </p:sp>
      <p:sp>
        <p:nvSpPr>
          <p:cNvPr id="157" name="Rectangle 156"/>
          <p:cNvSpPr/>
          <p:nvPr/>
        </p:nvSpPr>
        <p:spPr>
          <a:xfrm>
            <a:off x="1981199" y="31075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59" name="Rectangle 158"/>
          <p:cNvSpPr/>
          <p:nvPr/>
        </p:nvSpPr>
        <p:spPr>
          <a:xfrm>
            <a:off x="228599" y="32599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Employee correction form</a:t>
            </a:r>
            <a:endParaRPr lang="en-US" sz="700" dirty="0">
              <a:solidFill>
                <a:schemeClr val="tx1"/>
              </a:solidFill>
              <a:latin typeface="Futura Md" pitchFamily="34" charset="0"/>
            </a:endParaRPr>
          </a:p>
        </p:txBody>
      </p:sp>
      <p:sp>
        <p:nvSpPr>
          <p:cNvPr id="160" name="Rectangle 159"/>
          <p:cNvSpPr/>
          <p:nvPr/>
        </p:nvSpPr>
        <p:spPr>
          <a:xfrm>
            <a:off x="1981199" y="32599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62" name="Rectangle 161"/>
          <p:cNvSpPr/>
          <p:nvPr/>
        </p:nvSpPr>
        <p:spPr>
          <a:xfrm>
            <a:off x="228599" y="34123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Employee application form</a:t>
            </a:r>
            <a:endParaRPr lang="en-US" sz="700" dirty="0">
              <a:solidFill>
                <a:schemeClr val="tx1"/>
              </a:solidFill>
              <a:latin typeface="Futura Md" pitchFamily="34" charset="0"/>
            </a:endParaRPr>
          </a:p>
        </p:txBody>
      </p:sp>
      <p:sp>
        <p:nvSpPr>
          <p:cNvPr id="163" name="Rectangle 162"/>
          <p:cNvSpPr/>
          <p:nvPr/>
        </p:nvSpPr>
        <p:spPr>
          <a:xfrm>
            <a:off x="1981199" y="34123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65" name="Rectangle 164"/>
          <p:cNvSpPr/>
          <p:nvPr/>
        </p:nvSpPr>
        <p:spPr>
          <a:xfrm>
            <a:off x="228599" y="35647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Exit interview form</a:t>
            </a:r>
            <a:endParaRPr lang="en-US" sz="700" dirty="0">
              <a:solidFill>
                <a:schemeClr val="tx1"/>
              </a:solidFill>
              <a:latin typeface="Futura Md" pitchFamily="34" charset="0"/>
            </a:endParaRPr>
          </a:p>
        </p:txBody>
      </p:sp>
      <p:sp>
        <p:nvSpPr>
          <p:cNvPr id="166" name="Rectangle 165"/>
          <p:cNvSpPr/>
          <p:nvPr/>
        </p:nvSpPr>
        <p:spPr>
          <a:xfrm>
            <a:off x="1981199" y="35647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68" name="Rectangle 167"/>
          <p:cNvSpPr/>
          <p:nvPr/>
        </p:nvSpPr>
        <p:spPr>
          <a:xfrm>
            <a:off x="228599" y="37171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Expense statement</a:t>
            </a:r>
            <a:endParaRPr lang="en-US" sz="700" dirty="0">
              <a:solidFill>
                <a:schemeClr val="tx1"/>
              </a:solidFill>
              <a:latin typeface="Futura Md" pitchFamily="34" charset="0"/>
            </a:endParaRPr>
          </a:p>
        </p:txBody>
      </p:sp>
      <p:sp>
        <p:nvSpPr>
          <p:cNvPr id="169" name="Rectangle 168"/>
          <p:cNvSpPr/>
          <p:nvPr/>
        </p:nvSpPr>
        <p:spPr>
          <a:xfrm>
            <a:off x="1981199" y="37171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Excel</a:t>
            </a:r>
          </a:p>
        </p:txBody>
      </p:sp>
      <p:sp>
        <p:nvSpPr>
          <p:cNvPr id="171" name="Rectangle 170"/>
          <p:cNvSpPr/>
          <p:nvPr/>
        </p:nvSpPr>
        <p:spPr>
          <a:xfrm>
            <a:off x="228599" y="38695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Management audit</a:t>
            </a:r>
            <a:endParaRPr lang="en-US" sz="700" dirty="0">
              <a:solidFill>
                <a:schemeClr val="tx1"/>
              </a:solidFill>
              <a:latin typeface="Futura Md" pitchFamily="34" charset="0"/>
            </a:endParaRPr>
          </a:p>
        </p:txBody>
      </p:sp>
      <p:sp>
        <p:nvSpPr>
          <p:cNvPr id="172" name="Rectangle 171"/>
          <p:cNvSpPr/>
          <p:nvPr/>
        </p:nvSpPr>
        <p:spPr>
          <a:xfrm>
            <a:off x="1981199" y="38695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74" name="Rectangle 173"/>
          <p:cNvSpPr/>
          <p:nvPr/>
        </p:nvSpPr>
        <p:spPr>
          <a:xfrm>
            <a:off x="228599" y="40219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Office supplies request</a:t>
            </a:r>
            <a:endParaRPr lang="en-US" sz="700" dirty="0">
              <a:solidFill>
                <a:schemeClr val="tx1"/>
              </a:solidFill>
              <a:latin typeface="Futura Md" pitchFamily="34" charset="0"/>
            </a:endParaRPr>
          </a:p>
        </p:txBody>
      </p:sp>
      <p:sp>
        <p:nvSpPr>
          <p:cNvPr id="175" name="Rectangle 174"/>
          <p:cNvSpPr/>
          <p:nvPr/>
        </p:nvSpPr>
        <p:spPr>
          <a:xfrm>
            <a:off x="1981199" y="40219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Excel</a:t>
            </a:r>
          </a:p>
        </p:txBody>
      </p:sp>
      <p:sp>
        <p:nvSpPr>
          <p:cNvPr id="177" name="Rectangle 176"/>
          <p:cNvSpPr/>
          <p:nvPr/>
        </p:nvSpPr>
        <p:spPr>
          <a:xfrm>
            <a:off x="228599" y="41743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Phone memo</a:t>
            </a:r>
            <a:endParaRPr lang="en-US" sz="700" dirty="0">
              <a:solidFill>
                <a:schemeClr val="tx1"/>
              </a:solidFill>
              <a:latin typeface="Futura Md" pitchFamily="34" charset="0"/>
            </a:endParaRPr>
          </a:p>
        </p:txBody>
      </p:sp>
      <p:sp>
        <p:nvSpPr>
          <p:cNvPr id="178" name="Rectangle 177"/>
          <p:cNvSpPr/>
          <p:nvPr/>
        </p:nvSpPr>
        <p:spPr>
          <a:xfrm>
            <a:off x="1981199" y="41743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80" name="Rectangle 179"/>
          <p:cNvSpPr/>
          <p:nvPr/>
        </p:nvSpPr>
        <p:spPr>
          <a:xfrm>
            <a:off x="228599" y="43267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Receipt for goods and services</a:t>
            </a:r>
            <a:endParaRPr lang="en-US" sz="700" dirty="0">
              <a:solidFill>
                <a:schemeClr val="tx1"/>
              </a:solidFill>
              <a:latin typeface="Futura Md" pitchFamily="34" charset="0"/>
            </a:endParaRPr>
          </a:p>
        </p:txBody>
      </p:sp>
      <p:sp>
        <p:nvSpPr>
          <p:cNvPr id="181" name="Rectangle 180"/>
          <p:cNvSpPr/>
          <p:nvPr/>
        </p:nvSpPr>
        <p:spPr>
          <a:xfrm>
            <a:off x="1981199" y="43267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83" name="Rectangle 182"/>
          <p:cNvSpPr/>
          <p:nvPr/>
        </p:nvSpPr>
        <p:spPr>
          <a:xfrm>
            <a:off x="228599" y="44791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Self evaluation form</a:t>
            </a:r>
            <a:endParaRPr lang="en-US" sz="700" dirty="0">
              <a:solidFill>
                <a:schemeClr val="tx1"/>
              </a:solidFill>
              <a:latin typeface="Futura Md" pitchFamily="34" charset="0"/>
            </a:endParaRPr>
          </a:p>
        </p:txBody>
      </p:sp>
      <p:sp>
        <p:nvSpPr>
          <p:cNvPr id="184" name="Rectangle 183"/>
          <p:cNvSpPr/>
          <p:nvPr/>
        </p:nvSpPr>
        <p:spPr>
          <a:xfrm>
            <a:off x="1981199" y="44791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86" name="Rectangle 185"/>
          <p:cNvSpPr/>
          <p:nvPr/>
        </p:nvSpPr>
        <p:spPr>
          <a:xfrm>
            <a:off x="228599" y="46315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Time sheet</a:t>
            </a:r>
            <a:endParaRPr lang="en-US" sz="700" dirty="0">
              <a:solidFill>
                <a:schemeClr val="tx1"/>
              </a:solidFill>
              <a:latin typeface="Futura Md" pitchFamily="34" charset="0"/>
            </a:endParaRPr>
          </a:p>
        </p:txBody>
      </p:sp>
      <p:sp>
        <p:nvSpPr>
          <p:cNvPr id="187" name="Rectangle 186"/>
          <p:cNvSpPr/>
          <p:nvPr/>
        </p:nvSpPr>
        <p:spPr>
          <a:xfrm>
            <a:off x="1981199" y="46315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Excel</a:t>
            </a:r>
          </a:p>
        </p:txBody>
      </p:sp>
      <p:sp>
        <p:nvSpPr>
          <p:cNvPr id="189" name="Rectangle 188"/>
          <p:cNvSpPr/>
          <p:nvPr/>
        </p:nvSpPr>
        <p:spPr>
          <a:xfrm>
            <a:off x="228599" y="47839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Vehicle mileage log</a:t>
            </a:r>
            <a:endParaRPr lang="en-US" sz="700" dirty="0">
              <a:solidFill>
                <a:schemeClr val="tx1"/>
              </a:solidFill>
              <a:latin typeface="Futura Md" pitchFamily="34" charset="0"/>
            </a:endParaRPr>
          </a:p>
        </p:txBody>
      </p:sp>
      <p:sp>
        <p:nvSpPr>
          <p:cNvPr id="190" name="Rectangle 189"/>
          <p:cNvSpPr/>
          <p:nvPr/>
        </p:nvSpPr>
        <p:spPr>
          <a:xfrm>
            <a:off x="1981199" y="47839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Excel</a:t>
            </a:r>
          </a:p>
        </p:txBody>
      </p:sp>
      <p:sp>
        <p:nvSpPr>
          <p:cNvPr id="192" name="Rectangle 191"/>
          <p:cNvSpPr/>
          <p:nvPr/>
        </p:nvSpPr>
        <p:spPr>
          <a:xfrm>
            <a:off x="228599" y="4936330"/>
            <a:ext cx="1676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Worksheet termination of employment</a:t>
            </a:r>
            <a:endParaRPr lang="en-US" sz="700" dirty="0">
              <a:solidFill>
                <a:schemeClr val="tx1"/>
              </a:solidFill>
              <a:latin typeface="Futura Md" pitchFamily="34" charset="0"/>
            </a:endParaRPr>
          </a:p>
        </p:txBody>
      </p:sp>
      <p:sp>
        <p:nvSpPr>
          <p:cNvPr id="193" name="Rectangle 192"/>
          <p:cNvSpPr/>
          <p:nvPr/>
        </p:nvSpPr>
        <p:spPr>
          <a:xfrm>
            <a:off x="1981199" y="4936331"/>
            <a:ext cx="7620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Word</a:t>
            </a:r>
          </a:p>
        </p:txBody>
      </p:sp>
      <p:sp>
        <p:nvSpPr>
          <p:cNvPr id="195" name="Rectangle 194"/>
          <p:cNvSpPr/>
          <p:nvPr/>
        </p:nvSpPr>
        <p:spPr>
          <a:xfrm>
            <a:off x="2819399" y="2193130"/>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196" name="Rectangle 195"/>
          <p:cNvSpPr/>
          <p:nvPr/>
        </p:nvSpPr>
        <p:spPr>
          <a:xfrm>
            <a:off x="2819399" y="2345530"/>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197" name="Rectangle 196"/>
          <p:cNvSpPr/>
          <p:nvPr/>
        </p:nvSpPr>
        <p:spPr>
          <a:xfrm>
            <a:off x="2819399" y="24979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198" name="Rectangle 197"/>
          <p:cNvSpPr/>
          <p:nvPr/>
        </p:nvSpPr>
        <p:spPr>
          <a:xfrm>
            <a:off x="2819399" y="26503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199" name="Rectangle 198"/>
          <p:cNvSpPr/>
          <p:nvPr/>
        </p:nvSpPr>
        <p:spPr>
          <a:xfrm>
            <a:off x="2819399" y="28027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0" name="Rectangle 199"/>
          <p:cNvSpPr/>
          <p:nvPr/>
        </p:nvSpPr>
        <p:spPr>
          <a:xfrm>
            <a:off x="2819399" y="29551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1" name="Rectangle 200"/>
          <p:cNvSpPr/>
          <p:nvPr/>
        </p:nvSpPr>
        <p:spPr>
          <a:xfrm>
            <a:off x="2819399" y="31075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2" name="Rectangle 201"/>
          <p:cNvSpPr/>
          <p:nvPr/>
        </p:nvSpPr>
        <p:spPr>
          <a:xfrm>
            <a:off x="2819399" y="32599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3" name="Rectangle 202"/>
          <p:cNvSpPr/>
          <p:nvPr/>
        </p:nvSpPr>
        <p:spPr>
          <a:xfrm>
            <a:off x="2819399" y="34123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4" name="Rectangle 203"/>
          <p:cNvSpPr/>
          <p:nvPr/>
        </p:nvSpPr>
        <p:spPr>
          <a:xfrm>
            <a:off x="2819399" y="35647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5" name="Rectangle 204"/>
          <p:cNvSpPr/>
          <p:nvPr/>
        </p:nvSpPr>
        <p:spPr>
          <a:xfrm>
            <a:off x="2819399" y="37171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6" name="Rectangle 205"/>
          <p:cNvSpPr/>
          <p:nvPr/>
        </p:nvSpPr>
        <p:spPr>
          <a:xfrm>
            <a:off x="2819399" y="38695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7" name="Rectangle 206"/>
          <p:cNvSpPr/>
          <p:nvPr/>
        </p:nvSpPr>
        <p:spPr>
          <a:xfrm>
            <a:off x="2819399" y="40219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8" name="Rectangle 207"/>
          <p:cNvSpPr/>
          <p:nvPr/>
        </p:nvSpPr>
        <p:spPr>
          <a:xfrm>
            <a:off x="2819399" y="41743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09" name="Rectangle 208"/>
          <p:cNvSpPr/>
          <p:nvPr/>
        </p:nvSpPr>
        <p:spPr>
          <a:xfrm>
            <a:off x="2819399" y="43267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10" name="Rectangle 209"/>
          <p:cNvSpPr/>
          <p:nvPr/>
        </p:nvSpPr>
        <p:spPr>
          <a:xfrm>
            <a:off x="2819399" y="44791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11" name="Rectangle 210"/>
          <p:cNvSpPr/>
          <p:nvPr/>
        </p:nvSpPr>
        <p:spPr>
          <a:xfrm>
            <a:off x="2819399" y="46315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12" name="Rectangle 211"/>
          <p:cNvSpPr/>
          <p:nvPr/>
        </p:nvSpPr>
        <p:spPr>
          <a:xfrm>
            <a:off x="2819399" y="47839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213" name="Rectangle 212"/>
          <p:cNvSpPr/>
          <p:nvPr/>
        </p:nvSpPr>
        <p:spPr>
          <a:xfrm>
            <a:off x="2819399" y="4936331"/>
            <a:ext cx="9144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No</a:t>
            </a:r>
          </a:p>
        </p:txBody>
      </p:sp>
      <p:sp>
        <p:nvSpPr>
          <p:cNvPr id="115" name="Rectangle 114"/>
          <p:cNvSpPr/>
          <p:nvPr/>
        </p:nvSpPr>
        <p:spPr>
          <a:xfrm>
            <a:off x="5208813" y="2802732"/>
            <a:ext cx="1039586" cy="53339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Loans &amp; Borrowing</a:t>
            </a:r>
          </a:p>
          <a:p>
            <a:pPr marL="119063" indent="-119063">
              <a:buFont typeface="Wingdings" pitchFamily="2" charset="2"/>
              <a:buChar char="§"/>
            </a:pPr>
            <a:r>
              <a:rPr lang="en-US" sz="700" dirty="0" smtClean="0">
                <a:solidFill>
                  <a:schemeClr val="tx1"/>
                </a:solidFill>
                <a:latin typeface="Futura Md" pitchFamily="34" charset="0"/>
              </a:rPr>
              <a:t>Payments to Creditors</a:t>
            </a:r>
          </a:p>
          <a:p>
            <a:pPr marL="119063" indent="-119063">
              <a:buFont typeface="Wingdings" pitchFamily="2" charset="2"/>
              <a:buChar char="§"/>
            </a:pPr>
            <a:r>
              <a:rPr lang="en-US" sz="700" dirty="0" smtClean="0">
                <a:solidFill>
                  <a:schemeClr val="tx1"/>
                </a:solidFill>
                <a:latin typeface="Futura Md" pitchFamily="34" charset="0"/>
              </a:rPr>
              <a:t>Raising Capital</a:t>
            </a:r>
          </a:p>
          <a:p>
            <a:pPr marL="119063" indent="-119063">
              <a:buFont typeface="Wingdings" pitchFamily="2" charset="2"/>
              <a:buChar char="§"/>
            </a:pPr>
            <a:r>
              <a:rPr lang="en-US" sz="700" dirty="0" smtClean="0">
                <a:solidFill>
                  <a:schemeClr val="tx1"/>
                </a:solidFill>
                <a:latin typeface="Futura Md" pitchFamily="34" charset="0"/>
              </a:rPr>
              <a:t>Other Docs</a:t>
            </a:r>
            <a:endParaRPr lang="en-US" sz="700" dirty="0">
              <a:solidFill>
                <a:schemeClr val="tx1"/>
              </a:solidFill>
              <a:latin typeface="Futura Md" pitchFamily="34" charset="0"/>
            </a:endParaRPr>
          </a:p>
        </p:txBody>
      </p:sp>
      <p:sp>
        <p:nvSpPr>
          <p:cNvPr id="116" name="Rectangle 115"/>
          <p:cNvSpPr/>
          <p:nvPr/>
        </p:nvSpPr>
        <p:spPr>
          <a:xfrm>
            <a:off x="5181600" y="2345531"/>
            <a:ext cx="1066800" cy="152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Credit</a:t>
            </a:r>
          </a:p>
        </p:txBody>
      </p:sp>
      <p:sp>
        <p:nvSpPr>
          <p:cNvPr id="262" name="Rectangle 261"/>
          <p:cNvSpPr/>
          <p:nvPr/>
        </p:nvSpPr>
        <p:spPr>
          <a:xfrm>
            <a:off x="3989613" y="3640931"/>
            <a:ext cx="1358153" cy="533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Compensation &amp; Benefits</a:t>
            </a:r>
          </a:p>
          <a:p>
            <a:pPr marL="119063" indent="-119063">
              <a:buFont typeface="Wingdings" pitchFamily="2" charset="2"/>
              <a:buChar char="§"/>
            </a:pPr>
            <a:r>
              <a:rPr lang="en-US" sz="700" dirty="0" smtClean="0">
                <a:solidFill>
                  <a:schemeClr val="tx1"/>
                </a:solidFill>
                <a:latin typeface="Futura Md" pitchFamily="34" charset="0"/>
              </a:rPr>
              <a:t>Employee Reference Letter</a:t>
            </a:r>
          </a:p>
          <a:p>
            <a:pPr marL="119063" indent="-119063">
              <a:buFont typeface="Wingdings" pitchFamily="2" charset="2"/>
              <a:buChar char="§"/>
            </a:pPr>
            <a:r>
              <a:rPr lang="en-US" sz="700" dirty="0" smtClean="0">
                <a:solidFill>
                  <a:schemeClr val="tx1"/>
                </a:solidFill>
                <a:latin typeface="Futura Md" pitchFamily="34" charset="0"/>
              </a:rPr>
              <a:t>Firing &amp; Termination</a:t>
            </a:r>
          </a:p>
          <a:p>
            <a:pPr marL="119063" indent="-119063">
              <a:buFont typeface="Wingdings" pitchFamily="2" charset="2"/>
              <a:buChar char="§"/>
            </a:pPr>
            <a:r>
              <a:rPr lang="en-US" sz="700" dirty="0" smtClean="0">
                <a:solidFill>
                  <a:schemeClr val="tx1"/>
                </a:solidFill>
                <a:latin typeface="Futura Md" pitchFamily="34" charset="0"/>
              </a:rPr>
              <a:t>Hiring Employees</a:t>
            </a:r>
          </a:p>
          <a:p>
            <a:pPr marL="119063" indent="-119063">
              <a:buFont typeface="Wingdings" pitchFamily="2" charset="2"/>
              <a:buChar char="§"/>
            </a:pPr>
            <a:r>
              <a:rPr lang="en-US" sz="700" dirty="0" smtClean="0">
                <a:solidFill>
                  <a:schemeClr val="tx1"/>
                </a:solidFill>
                <a:latin typeface="Futura Md" pitchFamily="34" charset="0"/>
              </a:rPr>
              <a:t>Insurance</a:t>
            </a:r>
          </a:p>
        </p:txBody>
      </p:sp>
      <p:sp>
        <p:nvSpPr>
          <p:cNvPr id="261" name="Rectangle 260"/>
          <p:cNvSpPr/>
          <p:nvPr/>
        </p:nvSpPr>
        <p:spPr>
          <a:xfrm>
            <a:off x="5181599" y="3640931"/>
            <a:ext cx="1066800" cy="533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Managing &amp; Motivating Employees</a:t>
            </a:r>
          </a:p>
          <a:p>
            <a:pPr marL="119063" indent="-119063">
              <a:buFont typeface="Wingdings" pitchFamily="2" charset="2"/>
              <a:buChar char="§"/>
            </a:pPr>
            <a:r>
              <a:rPr lang="en-US" sz="700" dirty="0" smtClean="0">
                <a:solidFill>
                  <a:schemeClr val="tx1"/>
                </a:solidFill>
                <a:latin typeface="Futura Md" pitchFamily="34" charset="0"/>
              </a:rPr>
              <a:t>Policies &amp; Documentation</a:t>
            </a:r>
          </a:p>
        </p:txBody>
      </p:sp>
      <p:sp>
        <p:nvSpPr>
          <p:cNvPr id="263" name="Rectangle 262"/>
          <p:cNvSpPr/>
          <p:nvPr/>
        </p:nvSpPr>
        <p:spPr>
          <a:xfrm>
            <a:off x="3962399" y="4479131"/>
            <a:ext cx="1358153" cy="51673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Advertising &amp; Marketing</a:t>
            </a:r>
          </a:p>
          <a:p>
            <a:pPr marL="119063" indent="-119063">
              <a:buFont typeface="Wingdings" pitchFamily="2" charset="2"/>
              <a:buChar char="§"/>
            </a:pPr>
            <a:r>
              <a:rPr lang="en-US" sz="700" dirty="0" smtClean="0">
                <a:solidFill>
                  <a:schemeClr val="tx1"/>
                </a:solidFill>
                <a:latin typeface="Futura Md" pitchFamily="34" charset="0"/>
              </a:rPr>
              <a:t>Content &amp; Copyright Agreements</a:t>
            </a:r>
          </a:p>
          <a:p>
            <a:pPr marL="119063" indent="-119063">
              <a:buFont typeface="Wingdings" pitchFamily="2" charset="2"/>
              <a:buChar char="§"/>
            </a:pPr>
            <a:r>
              <a:rPr lang="en-US" sz="700" dirty="0" smtClean="0">
                <a:solidFill>
                  <a:schemeClr val="tx1"/>
                </a:solidFill>
                <a:latin typeface="Futura Md" pitchFamily="34" charset="0"/>
              </a:rPr>
              <a:t>Hosting Agreements</a:t>
            </a:r>
          </a:p>
          <a:p>
            <a:pPr marL="119063" indent="-119063">
              <a:buFont typeface="Wingdings" pitchFamily="2" charset="2"/>
              <a:buChar char="§"/>
            </a:pPr>
            <a:r>
              <a:rPr lang="en-US" sz="700" dirty="0" smtClean="0">
                <a:solidFill>
                  <a:schemeClr val="tx1"/>
                </a:solidFill>
                <a:latin typeface="Futura Md" pitchFamily="34" charset="0"/>
              </a:rPr>
              <a:t>IT Support &amp; Maintenance </a:t>
            </a:r>
          </a:p>
        </p:txBody>
      </p:sp>
      <p:sp>
        <p:nvSpPr>
          <p:cNvPr id="264" name="Rectangle 263"/>
          <p:cNvSpPr/>
          <p:nvPr/>
        </p:nvSpPr>
        <p:spPr>
          <a:xfrm>
            <a:off x="5257799" y="4479131"/>
            <a:ext cx="990600" cy="51673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Software</a:t>
            </a:r>
          </a:p>
          <a:p>
            <a:pPr marL="119063" indent="-119063">
              <a:buFont typeface="Wingdings" pitchFamily="2" charset="2"/>
              <a:buChar char="§"/>
            </a:pPr>
            <a:r>
              <a:rPr lang="en-US" sz="700" dirty="0" smtClean="0">
                <a:solidFill>
                  <a:schemeClr val="tx1"/>
                </a:solidFill>
                <a:latin typeface="Futura Md" pitchFamily="34" charset="0"/>
              </a:rPr>
              <a:t>Web Development</a:t>
            </a:r>
          </a:p>
          <a:p>
            <a:pPr marL="119063" indent="-119063">
              <a:buFont typeface="Wingdings" pitchFamily="2" charset="2"/>
              <a:buChar char="§"/>
            </a:pPr>
            <a:r>
              <a:rPr lang="en-US" sz="700" dirty="0" smtClean="0">
                <a:solidFill>
                  <a:schemeClr val="tx1"/>
                </a:solidFill>
                <a:latin typeface="Futura Md" pitchFamily="34" charset="0"/>
              </a:rPr>
              <a:t>Website Notices &amp; Checklists</a:t>
            </a:r>
          </a:p>
        </p:txBody>
      </p:sp>
      <p:sp>
        <p:nvSpPr>
          <p:cNvPr id="265" name="Rectangle 264"/>
          <p:cNvSpPr/>
          <p:nvPr/>
        </p:nvSpPr>
        <p:spPr>
          <a:xfrm>
            <a:off x="6553199" y="1278731"/>
            <a:ext cx="1358153" cy="685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Agreements &amp; Contracts</a:t>
            </a:r>
          </a:p>
          <a:p>
            <a:pPr marL="119063" indent="-119063">
              <a:buFont typeface="Wingdings" pitchFamily="2" charset="2"/>
              <a:buChar char="§"/>
            </a:pPr>
            <a:r>
              <a:rPr lang="en-US" sz="700" dirty="0" smtClean="0">
                <a:solidFill>
                  <a:schemeClr val="tx1"/>
                </a:solidFill>
                <a:latin typeface="Futura Md" pitchFamily="34" charset="0"/>
              </a:rPr>
              <a:t>Asset Purchase Agreements</a:t>
            </a:r>
          </a:p>
          <a:p>
            <a:pPr marL="119063" indent="-119063">
              <a:buFont typeface="Wingdings" pitchFamily="2" charset="2"/>
              <a:buChar char="§"/>
            </a:pPr>
            <a:r>
              <a:rPr lang="en-US" sz="700" dirty="0" smtClean="0">
                <a:solidFill>
                  <a:schemeClr val="tx1"/>
                </a:solidFill>
                <a:latin typeface="Futura Md" pitchFamily="34" charset="0"/>
              </a:rPr>
              <a:t>Confidentiality Agreements</a:t>
            </a:r>
          </a:p>
          <a:p>
            <a:pPr marL="119063" indent="-119063">
              <a:buFont typeface="Wingdings" pitchFamily="2" charset="2"/>
              <a:buChar char="§"/>
            </a:pPr>
            <a:r>
              <a:rPr lang="en-US" sz="700" dirty="0" smtClean="0">
                <a:solidFill>
                  <a:schemeClr val="tx1"/>
                </a:solidFill>
                <a:latin typeface="Futura Md" pitchFamily="34" charset="0"/>
              </a:rPr>
              <a:t>Copyright, Patent &amp; Trademark</a:t>
            </a:r>
          </a:p>
        </p:txBody>
      </p:sp>
      <p:sp>
        <p:nvSpPr>
          <p:cNvPr id="266" name="Rectangle 265"/>
          <p:cNvSpPr/>
          <p:nvPr/>
        </p:nvSpPr>
        <p:spPr>
          <a:xfrm>
            <a:off x="7848599" y="1278731"/>
            <a:ext cx="990600" cy="685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Incorporation</a:t>
            </a:r>
          </a:p>
          <a:p>
            <a:pPr marL="119063" indent="-119063">
              <a:buFont typeface="Wingdings" pitchFamily="2" charset="2"/>
              <a:buChar char="§"/>
            </a:pPr>
            <a:r>
              <a:rPr lang="en-US" sz="700" dirty="0" smtClean="0">
                <a:solidFill>
                  <a:schemeClr val="tx1"/>
                </a:solidFill>
                <a:latin typeface="Futura Md" pitchFamily="34" charset="0"/>
              </a:rPr>
              <a:t>License Agreements</a:t>
            </a:r>
          </a:p>
          <a:p>
            <a:pPr marL="119063" indent="-119063">
              <a:buFont typeface="Wingdings" pitchFamily="2" charset="2"/>
              <a:buChar char="§"/>
            </a:pPr>
            <a:r>
              <a:rPr lang="en-US" sz="700" dirty="0" smtClean="0">
                <a:solidFill>
                  <a:schemeClr val="tx1"/>
                </a:solidFill>
                <a:latin typeface="Futura Md" pitchFamily="34" charset="0"/>
              </a:rPr>
              <a:t>Power of Attorney</a:t>
            </a:r>
          </a:p>
          <a:p>
            <a:pPr marL="119063" indent="-119063">
              <a:buFont typeface="Wingdings" pitchFamily="2" charset="2"/>
              <a:buChar char="§"/>
            </a:pPr>
            <a:r>
              <a:rPr lang="en-US" sz="700" dirty="0" smtClean="0">
                <a:solidFill>
                  <a:schemeClr val="tx1"/>
                </a:solidFill>
                <a:latin typeface="Futura Md" pitchFamily="34" charset="0"/>
              </a:rPr>
              <a:t>Release</a:t>
            </a:r>
          </a:p>
          <a:p>
            <a:pPr marL="119063" indent="-119063">
              <a:buFont typeface="Wingdings" pitchFamily="2" charset="2"/>
              <a:buChar char="§"/>
            </a:pPr>
            <a:r>
              <a:rPr lang="en-US" sz="700" dirty="0" smtClean="0">
                <a:solidFill>
                  <a:schemeClr val="tx1"/>
                </a:solidFill>
                <a:latin typeface="Futura Md" pitchFamily="34" charset="0"/>
              </a:rPr>
              <a:t>Other Docs</a:t>
            </a:r>
          </a:p>
        </p:txBody>
      </p:sp>
      <p:sp>
        <p:nvSpPr>
          <p:cNvPr id="270" name="Rectangle 269"/>
          <p:cNvSpPr/>
          <p:nvPr/>
        </p:nvSpPr>
        <p:spPr>
          <a:xfrm>
            <a:off x="6553199" y="2269330"/>
            <a:ext cx="2286000" cy="38100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Ordering &amp; Receiving</a:t>
            </a:r>
          </a:p>
          <a:p>
            <a:pPr marL="119063" indent="-119063">
              <a:buFont typeface="Wingdings" pitchFamily="2" charset="2"/>
              <a:buChar char="§"/>
            </a:pPr>
            <a:r>
              <a:rPr lang="en-US" sz="700" dirty="0" smtClean="0">
                <a:solidFill>
                  <a:schemeClr val="tx1"/>
                </a:solidFill>
                <a:latin typeface="Futura Md" pitchFamily="34" charset="0"/>
              </a:rPr>
              <a:t>Selling &amp; Shipping</a:t>
            </a:r>
          </a:p>
          <a:p>
            <a:pPr marL="119063" indent="-119063">
              <a:buFont typeface="Wingdings" pitchFamily="2" charset="2"/>
              <a:buChar char="§"/>
            </a:pPr>
            <a:r>
              <a:rPr lang="en-US" sz="700" dirty="0" smtClean="0">
                <a:solidFill>
                  <a:schemeClr val="tx1"/>
                </a:solidFill>
                <a:latin typeface="Futura Md" pitchFamily="34" charset="0"/>
              </a:rPr>
              <a:t>Vehicles &amp; Equipment</a:t>
            </a:r>
          </a:p>
        </p:txBody>
      </p:sp>
      <p:sp>
        <p:nvSpPr>
          <p:cNvPr id="274" name="Rectangle 273"/>
          <p:cNvSpPr/>
          <p:nvPr/>
        </p:nvSpPr>
        <p:spPr>
          <a:xfrm>
            <a:off x="6553200" y="27265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Futura Md" pitchFamily="34" charset="0"/>
              </a:rPr>
              <a:t>Real Estate</a:t>
            </a:r>
            <a:endParaRPr lang="en-US" sz="1200" dirty="0">
              <a:solidFill>
                <a:schemeClr val="tx1"/>
              </a:solidFill>
              <a:latin typeface="Futura Md" pitchFamily="34" charset="0"/>
            </a:endParaRPr>
          </a:p>
        </p:txBody>
      </p:sp>
      <p:sp>
        <p:nvSpPr>
          <p:cNvPr id="275" name="Rectangle 274"/>
          <p:cNvSpPr/>
          <p:nvPr/>
        </p:nvSpPr>
        <p:spPr>
          <a:xfrm>
            <a:off x="6553199" y="2955130"/>
            <a:ext cx="2286000" cy="45720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Assignments</a:t>
            </a:r>
          </a:p>
          <a:p>
            <a:pPr marL="119063" indent="-119063">
              <a:buFont typeface="Wingdings" pitchFamily="2" charset="2"/>
              <a:buChar char="§"/>
            </a:pPr>
            <a:r>
              <a:rPr lang="en-US" sz="700" dirty="0" smtClean="0">
                <a:solidFill>
                  <a:schemeClr val="tx1"/>
                </a:solidFill>
                <a:latin typeface="Futura Md" pitchFamily="34" charset="0"/>
              </a:rPr>
              <a:t>Contracts, Agreements &amp; Checklists</a:t>
            </a:r>
          </a:p>
          <a:p>
            <a:pPr marL="119063" indent="-119063">
              <a:buFont typeface="Wingdings" pitchFamily="2" charset="2"/>
              <a:buChar char="§"/>
            </a:pPr>
            <a:r>
              <a:rPr lang="en-US" sz="700" dirty="0" smtClean="0">
                <a:solidFill>
                  <a:schemeClr val="tx1"/>
                </a:solidFill>
                <a:latin typeface="Futura Md" pitchFamily="34" charset="0"/>
              </a:rPr>
              <a:t>Evictions</a:t>
            </a:r>
          </a:p>
          <a:p>
            <a:pPr marL="119063" indent="-119063">
              <a:buFont typeface="Wingdings" pitchFamily="2" charset="2"/>
              <a:buChar char="§"/>
            </a:pPr>
            <a:r>
              <a:rPr lang="en-US" sz="700" dirty="0" smtClean="0">
                <a:solidFill>
                  <a:schemeClr val="tx1"/>
                </a:solidFill>
                <a:latin typeface="Futura Md" pitchFamily="34" charset="0"/>
              </a:rPr>
              <a:t>Notices</a:t>
            </a:r>
          </a:p>
        </p:txBody>
      </p:sp>
      <p:sp>
        <p:nvSpPr>
          <p:cNvPr id="277" name="Rectangle 276"/>
          <p:cNvSpPr/>
          <p:nvPr/>
        </p:nvSpPr>
        <p:spPr>
          <a:xfrm>
            <a:off x="6553199" y="3717130"/>
            <a:ext cx="1232647" cy="60960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Agreements &amp; Contracts</a:t>
            </a:r>
          </a:p>
          <a:p>
            <a:pPr marL="119063" indent="-119063">
              <a:buFont typeface="Wingdings" pitchFamily="2" charset="2"/>
              <a:buChar char="§"/>
            </a:pPr>
            <a:r>
              <a:rPr lang="en-US" sz="700" dirty="0" smtClean="0">
                <a:solidFill>
                  <a:schemeClr val="tx1"/>
                </a:solidFill>
                <a:latin typeface="Futura Md" pitchFamily="34" charset="0"/>
              </a:rPr>
              <a:t>Bids and Proposals</a:t>
            </a:r>
          </a:p>
          <a:p>
            <a:pPr marL="119063" indent="-119063">
              <a:buFont typeface="Wingdings" pitchFamily="2" charset="2"/>
              <a:buChar char="§"/>
            </a:pPr>
            <a:r>
              <a:rPr lang="en-US" sz="700" dirty="0" smtClean="0">
                <a:solidFill>
                  <a:schemeClr val="tx1"/>
                </a:solidFill>
                <a:latin typeface="Futura Md" pitchFamily="34" charset="0"/>
              </a:rPr>
              <a:t>Customer Service</a:t>
            </a:r>
          </a:p>
          <a:p>
            <a:pPr marL="119063" indent="-119063">
              <a:buFont typeface="Wingdings" pitchFamily="2" charset="2"/>
              <a:buChar char="§"/>
            </a:pPr>
            <a:r>
              <a:rPr lang="en-US" sz="700" dirty="0" smtClean="0">
                <a:solidFill>
                  <a:schemeClr val="tx1"/>
                </a:solidFill>
                <a:latin typeface="Futura Md" pitchFamily="34" charset="0"/>
              </a:rPr>
              <a:t>Market Analysis</a:t>
            </a:r>
          </a:p>
          <a:p>
            <a:pPr marL="119063" indent="-119063">
              <a:buFont typeface="Wingdings" pitchFamily="2" charset="2"/>
              <a:buChar char="§"/>
            </a:pPr>
            <a:r>
              <a:rPr lang="en-US" sz="700" dirty="0" smtClean="0">
                <a:solidFill>
                  <a:schemeClr val="tx1"/>
                </a:solidFill>
                <a:latin typeface="Futura Md" pitchFamily="34" charset="0"/>
              </a:rPr>
              <a:t>Marketing Planning</a:t>
            </a:r>
            <a:endParaRPr lang="en-US" sz="700" dirty="0">
              <a:solidFill>
                <a:schemeClr val="tx1"/>
              </a:solidFill>
              <a:latin typeface="Futura Md" pitchFamily="34" charset="0"/>
            </a:endParaRPr>
          </a:p>
        </p:txBody>
      </p:sp>
      <p:sp>
        <p:nvSpPr>
          <p:cNvPr id="278" name="Rectangle 277"/>
          <p:cNvSpPr/>
          <p:nvPr/>
        </p:nvSpPr>
        <p:spPr>
          <a:xfrm>
            <a:off x="7669305" y="3717130"/>
            <a:ext cx="1169894" cy="60960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pPr>
            <a:r>
              <a:rPr lang="en-US" sz="700" dirty="0" smtClean="0">
                <a:solidFill>
                  <a:schemeClr val="tx1"/>
                </a:solidFill>
                <a:latin typeface="Futura Md" pitchFamily="34" charset="0"/>
              </a:rPr>
              <a:t>Press and PR</a:t>
            </a:r>
          </a:p>
          <a:p>
            <a:pPr marL="119063" indent="-119063">
              <a:buFont typeface="Wingdings" pitchFamily="2" charset="2"/>
              <a:buChar char="§"/>
            </a:pPr>
            <a:r>
              <a:rPr lang="en-US" sz="700" dirty="0" smtClean="0">
                <a:solidFill>
                  <a:schemeClr val="tx1"/>
                </a:solidFill>
                <a:latin typeface="Futura Md" pitchFamily="34" charset="0"/>
              </a:rPr>
              <a:t>Purchase Orders &amp; Price Quotes</a:t>
            </a:r>
          </a:p>
          <a:p>
            <a:pPr marL="119063" indent="-119063">
              <a:buFont typeface="Wingdings" pitchFamily="2" charset="2"/>
              <a:buChar char="§"/>
            </a:pPr>
            <a:r>
              <a:rPr lang="en-US" sz="700" dirty="0" smtClean="0">
                <a:solidFill>
                  <a:schemeClr val="tx1"/>
                </a:solidFill>
                <a:latin typeface="Futura Md" pitchFamily="34" charset="0"/>
              </a:rPr>
              <a:t>Sales Letters</a:t>
            </a:r>
          </a:p>
          <a:p>
            <a:pPr marL="119063" indent="-119063">
              <a:buFont typeface="Wingdings" pitchFamily="2" charset="2"/>
              <a:buChar char="§"/>
            </a:pPr>
            <a:r>
              <a:rPr lang="en-US" sz="700" dirty="0" smtClean="0">
                <a:solidFill>
                  <a:schemeClr val="tx1"/>
                </a:solidFill>
                <a:latin typeface="Futura Md" pitchFamily="34" charset="0"/>
              </a:rPr>
              <a:t>Other Docs</a:t>
            </a:r>
            <a:endParaRPr lang="en-US" sz="700" dirty="0">
              <a:solidFill>
                <a:schemeClr val="tx1"/>
              </a:solidFill>
              <a:latin typeface="Futura Md"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0"/>
          <p:cNvGrpSpPr/>
          <p:nvPr/>
        </p:nvGrpSpPr>
        <p:grpSpPr>
          <a:xfrm>
            <a:off x="152400" y="10501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851624"/>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Get one-touch access to commonly used business forms, such as invoices, contracts, receipts and more.</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5" name="Group 81"/>
          <p:cNvGrpSpPr/>
          <p:nvPr/>
        </p:nvGrpSpPr>
        <p:grpSpPr>
          <a:xfrm>
            <a:off x="152400" y="2040731"/>
            <a:ext cx="3505200" cy="1280755"/>
            <a:chOff x="2590800" y="1583531"/>
            <a:chExt cx="6400800" cy="1280755"/>
          </a:xfrm>
        </p:grpSpPr>
        <p:sp>
          <p:nvSpPr>
            <p:cNvPr id="11" name="Rectangle 10"/>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48648"/>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Find and share the templates you need with </a:t>
              </a:r>
              <a:r>
                <a:rPr lang="en-US" sz="1200" dirty="0" err="1" smtClean="0">
                  <a:ln w="254000">
                    <a:noFill/>
                    <a:prstDash val="solid"/>
                  </a:ln>
                  <a:solidFill>
                    <a:schemeClr val="tx1">
                      <a:lumMod val="85000"/>
                      <a:lumOff val="15000"/>
                    </a:schemeClr>
                  </a:solidFill>
                  <a:effectLst/>
                  <a:latin typeface="Futura Md" pitchFamily="34" charset="0"/>
                  <a:cs typeface="Aharoni" pitchFamily="2" charset="-79"/>
                </a:rPr>
                <a:t>DocStoc</a:t>
              </a:r>
              <a:r>
                <a:rPr lang="en-US" sz="1200" dirty="0" smtClean="0">
                  <a:ln w="254000">
                    <a:noFill/>
                    <a:prstDash val="solid"/>
                  </a:ln>
                  <a:solidFill>
                    <a:schemeClr val="tx1">
                      <a:lumMod val="85000"/>
                      <a:lumOff val="15000"/>
                    </a:schemeClr>
                  </a:solidFill>
                  <a:effectLst/>
                  <a:latin typeface="Futura Md" pitchFamily="34" charset="0"/>
                  <a:cs typeface="Aharoni" pitchFamily="2" charset="-79"/>
                </a:rPr>
                <a:t>, the premier online community for professional documents.  Gain access directly from the touchscreen for legal, business, financial, technical and educational documents.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640931"/>
            <a:ext cx="2209800" cy="1447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3361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3361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6" name="Group 57"/>
          <p:cNvGrpSpPr/>
          <p:nvPr/>
        </p:nvGrpSpPr>
        <p:grpSpPr>
          <a:xfrm>
            <a:off x="252462" y="3869531"/>
            <a:ext cx="2033538" cy="970020"/>
            <a:chOff x="1219200" y="364331"/>
            <a:chExt cx="9424938" cy="4495800"/>
          </a:xfrm>
        </p:grpSpPr>
        <p:grpSp>
          <p:nvGrpSpPr>
            <p:cNvPr id="8" name="Group 34"/>
            <p:cNvGrpSpPr/>
            <p:nvPr/>
          </p:nvGrpSpPr>
          <p:grpSpPr>
            <a:xfrm>
              <a:off x="1219200" y="364331"/>
              <a:ext cx="9424938" cy="4495800"/>
              <a:chOff x="381000" y="1431131"/>
              <a:chExt cx="7064272" cy="3369736"/>
            </a:xfrm>
          </p:grpSpPr>
          <p:grpSp>
            <p:nvGrpSpPr>
              <p:cNvPr id="10"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2"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3" name="Group 56"/>
            <p:cNvGrpSpPr/>
            <p:nvPr/>
          </p:nvGrpSpPr>
          <p:grpSpPr>
            <a:xfrm>
              <a:off x="2874440" y="836695"/>
              <a:ext cx="5964760" cy="3323884"/>
              <a:chOff x="5160440" y="836695"/>
              <a:chExt cx="5964760" cy="3323884"/>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55"/>
              <p:cNvGrpSpPr/>
              <p:nvPr/>
            </p:nvGrpSpPr>
            <p:grpSpPr>
              <a:xfrm>
                <a:off x="5160440" y="836695"/>
                <a:ext cx="5964760" cy="3323884"/>
                <a:chOff x="5160440" y="836695"/>
                <a:chExt cx="5964760" cy="3323884"/>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55" name="Rectangle 54"/>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Forms</a:t>
                  </a:r>
                </a:p>
              </p:txBody>
            </p:sp>
          </p:grpSp>
        </p:grpSp>
      </p:grpSp>
      <p:grpSp>
        <p:nvGrpSpPr>
          <p:cNvPr id="15" name="Group 103"/>
          <p:cNvGrpSpPr/>
          <p:nvPr/>
        </p:nvGrpSpPr>
        <p:grpSpPr>
          <a:xfrm>
            <a:off x="2438400" y="3336131"/>
            <a:ext cx="1295400" cy="1752600"/>
            <a:chOff x="990600" y="3183731"/>
            <a:chExt cx="1676400" cy="1752600"/>
          </a:xfrm>
        </p:grpSpPr>
        <p:sp>
          <p:nvSpPr>
            <p:cNvPr id="105" name="Rectangle 104"/>
            <p:cNvSpPr/>
            <p:nvPr/>
          </p:nvSpPr>
          <p:spPr>
            <a:xfrm>
              <a:off x="990600" y="3488531"/>
              <a:ext cx="1600200" cy="1447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6" name="Group 59"/>
          <p:cNvGrpSpPr/>
          <p:nvPr/>
        </p:nvGrpSpPr>
        <p:grpSpPr>
          <a:xfrm>
            <a:off x="3733800" y="1050131"/>
            <a:ext cx="3048000" cy="4038600"/>
            <a:chOff x="990600" y="1208393"/>
            <a:chExt cx="1676400" cy="3727940"/>
          </a:xfrm>
        </p:grpSpPr>
        <p:sp>
          <p:nvSpPr>
            <p:cNvPr id="61" name="Rectangle 60"/>
            <p:cNvSpPr/>
            <p:nvPr/>
          </p:nvSpPr>
          <p:spPr>
            <a:xfrm>
              <a:off x="990600" y="1489747"/>
              <a:ext cx="1295400" cy="344658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90600" y="1208393"/>
              <a:ext cx="1295400" cy="20402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08393"/>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CATEGORIES</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108" name="Picture 7" descr="C:\Users\jablonje\AppData\Local\Microsoft\Windows\Temporary Internet Files\Content.IE5\IH3935DB\MC900001022[1].wmf"/>
          <p:cNvPicPr>
            <a:picLocks noChangeAspect="1" noChangeArrowheads="1"/>
          </p:cNvPicPr>
          <p:nvPr/>
        </p:nvPicPr>
        <p:blipFill>
          <a:blip r:embed="rId5" cstate="print"/>
          <a:srcRect/>
          <a:stretch>
            <a:fillRect/>
          </a:stretch>
        </p:blipFill>
        <p:spPr bwMode="auto">
          <a:xfrm>
            <a:off x="2819400" y="4200646"/>
            <a:ext cx="525036" cy="278485"/>
          </a:xfrm>
          <a:prstGeom prst="rect">
            <a:avLst/>
          </a:prstGeom>
          <a:noFill/>
          <a:ln>
            <a:solidFill>
              <a:schemeClr val="tx1"/>
            </a:solidFill>
          </a:ln>
          <a:effectLst>
            <a:outerShdw blurRad="50800" dist="38100" dir="2700000" algn="tl" rotWithShape="0">
              <a:prstClr val="black">
                <a:alpha val="40000"/>
              </a:prstClr>
            </a:outerShdw>
          </a:effectLst>
        </p:spPr>
      </p:pic>
      <p:sp>
        <p:nvSpPr>
          <p:cNvPr id="49" name="Rectangle 48"/>
          <p:cNvSpPr/>
          <p:nvPr/>
        </p:nvSpPr>
        <p:spPr>
          <a:xfrm>
            <a:off x="5264" y="-91595"/>
            <a:ext cx="3645501" cy="1323415"/>
          </a:xfrm>
          <a:prstGeom prst="rect">
            <a:avLst/>
          </a:prstGeom>
          <a:noFill/>
        </p:spPr>
        <p:txBody>
          <a:bodyPr wrap="none" lIns="91416" tIns="45708" rIns="91416" bIns="45708">
            <a:spAutoFit/>
          </a:bodyPr>
          <a:lstStyle/>
          <a:p>
            <a:r>
              <a:rPr lang="en-US" sz="8000" b="1"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DocStoc</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3" name="Picture 52" descr="http://img.docstoc.com/thumb/206/593553.pn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6019800" y="55676"/>
            <a:ext cx="1371600" cy="537255"/>
          </a:xfrm>
          <a:prstGeom prst="rect">
            <a:avLst/>
          </a:prstGeom>
          <a:noFill/>
          <a:ln w="9525">
            <a:noFill/>
            <a:miter lim="800000"/>
            <a:headEnd/>
            <a:tailEnd/>
          </a:ln>
        </p:spPr>
      </p:pic>
      <p:pic>
        <p:nvPicPr>
          <p:cNvPr id="54" name="Picture 3" descr="C:\Users\SFONTAIN\AppData\Local\Microsoft\Windows\Temporary Internet Files\Content.Outlook\0W8C2EGG\docstoc (2).png"/>
          <p:cNvPicPr>
            <a:picLocks noChangeAspect="1" noChangeArrowheads="1"/>
          </p:cNvPicPr>
          <p:nvPr/>
        </p:nvPicPr>
        <p:blipFill>
          <a:blip r:embed="rId7" cstate="print"/>
          <a:srcRect/>
          <a:stretch>
            <a:fillRect/>
          </a:stretch>
        </p:blipFill>
        <p:spPr bwMode="auto">
          <a:xfrm>
            <a:off x="762000" y="422995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56" name="Rectangle 55"/>
          <p:cNvSpPr/>
          <p:nvPr/>
        </p:nvSpPr>
        <p:spPr>
          <a:xfrm>
            <a:off x="2362200" y="48733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66" name="Rectangle 65"/>
          <p:cNvSpPr/>
          <p:nvPr/>
        </p:nvSpPr>
        <p:spPr>
          <a:xfrm>
            <a:off x="3810001" y="1431131"/>
            <a:ext cx="2209799" cy="3048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latin typeface="Futura Md" pitchFamily="34" charset="0"/>
              </a:rPr>
              <a:t>CATEGORIES UNDER “MY DOCS”</a:t>
            </a:r>
          </a:p>
          <a:p>
            <a:pPr algn="ctr"/>
            <a:r>
              <a:rPr lang="en-US" sz="700" dirty="0" smtClean="0">
                <a:solidFill>
                  <a:schemeClr val="tx1"/>
                </a:solidFill>
                <a:latin typeface="Futura Md" pitchFamily="34" charset="0"/>
              </a:rPr>
              <a:t>(only displayed for login users)</a:t>
            </a:r>
            <a:endParaRPr lang="en-US" sz="700" dirty="0">
              <a:solidFill>
                <a:schemeClr val="tx1"/>
              </a:solidFill>
              <a:latin typeface="Futura Md" pitchFamily="34" charset="0"/>
            </a:endParaRPr>
          </a:p>
        </p:txBody>
      </p:sp>
      <p:sp>
        <p:nvSpPr>
          <p:cNvPr id="67" name="Rectangle 66"/>
          <p:cNvSpPr/>
          <p:nvPr/>
        </p:nvSpPr>
        <p:spPr>
          <a:xfrm>
            <a:off x="3810001" y="1812131"/>
            <a:ext cx="22098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800" dirty="0" smtClean="0">
                <a:solidFill>
                  <a:schemeClr val="tx1"/>
                </a:solidFill>
                <a:latin typeface="Futura Md" pitchFamily="34" charset="0"/>
              </a:rPr>
              <a:t>My Documents</a:t>
            </a:r>
          </a:p>
        </p:txBody>
      </p:sp>
      <p:sp>
        <p:nvSpPr>
          <p:cNvPr id="68" name="Rectangle 67"/>
          <p:cNvSpPr/>
          <p:nvPr/>
        </p:nvSpPr>
        <p:spPr>
          <a:xfrm>
            <a:off x="3810001" y="1964531"/>
            <a:ext cx="22098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800" dirty="0" smtClean="0">
                <a:solidFill>
                  <a:schemeClr val="tx1"/>
                </a:solidFill>
                <a:latin typeface="Futura Md" pitchFamily="34" charset="0"/>
              </a:rPr>
              <a:t>Downloaded</a:t>
            </a:r>
          </a:p>
        </p:txBody>
      </p:sp>
      <p:sp>
        <p:nvSpPr>
          <p:cNvPr id="69" name="Rectangle 68"/>
          <p:cNvSpPr/>
          <p:nvPr/>
        </p:nvSpPr>
        <p:spPr>
          <a:xfrm>
            <a:off x="3810001" y="2116931"/>
            <a:ext cx="22098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800" dirty="0" smtClean="0">
                <a:solidFill>
                  <a:schemeClr val="tx1"/>
                </a:solidFill>
                <a:latin typeface="Futura Md" pitchFamily="34" charset="0"/>
              </a:rPr>
              <a:t>My Purchases</a:t>
            </a:r>
          </a:p>
        </p:txBody>
      </p:sp>
      <p:sp>
        <p:nvSpPr>
          <p:cNvPr id="70" name="Rectangle 69"/>
          <p:cNvSpPr/>
          <p:nvPr/>
        </p:nvSpPr>
        <p:spPr>
          <a:xfrm>
            <a:off x="3810001" y="2269331"/>
            <a:ext cx="22098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800" dirty="0" smtClean="0">
                <a:solidFill>
                  <a:schemeClr val="tx1"/>
                </a:solidFill>
                <a:latin typeface="Futura Md" pitchFamily="34" charset="0"/>
              </a:rPr>
              <a:t>Uploaded</a:t>
            </a:r>
          </a:p>
        </p:txBody>
      </p:sp>
      <p:sp>
        <p:nvSpPr>
          <p:cNvPr id="71" name="Rectangle 70"/>
          <p:cNvSpPr/>
          <p:nvPr/>
        </p:nvSpPr>
        <p:spPr>
          <a:xfrm>
            <a:off x="3810001" y="2421731"/>
            <a:ext cx="22098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800" dirty="0" smtClean="0">
                <a:solidFill>
                  <a:schemeClr val="tx1"/>
                </a:solidFill>
                <a:latin typeface="Futura Md" pitchFamily="34" charset="0"/>
              </a:rPr>
              <a:t>Fulfilled Requests</a:t>
            </a:r>
          </a:p>
        </p:txBody>
      </p:sp>
      <p:sp>
        <p:nvSpPr>
          <p:cNvPr id="72" name="Rectangle 71"/>
          <p:cNvSpPr/>
          <p:nvPr/>
        </p:nvSpPr>
        <p:spPr>
          <a:xfrm>
            <a:off x="3810000" y="2650331"/>
            <a:ext cx="2209799"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latin typeface="Futura Md" pitchFamily="34" charset="0"/>
              </a:rPr>
              <a:t>CATEGORIES</a:t>
            </a:r>
          </a:p>
        </p:txBody>
      </p:sp>
      <p:sp>
        <p:nvSpPr>
          <p:cNvPr id="73" name="Rectangle 72"/>
          <p:cNvSpPr/>
          <p:nvPr/>
        </p:nvSpPr>
        <p:spPr>
          <a:xfrm>
            <a:off x="3810000" y="29551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Entrepreneurship</a:t>
            </a:r>
          </a:p>
        </p:txBody>
      </p:sp>
      <p:sp>
        <p:nvSpPr>
          <p:cNvPr id="74" name="Rectangle 73"/>
          <p:cNvSpPr/>
          <p:nvPr/>
        </p:nvSpPr>
        <p:spPr>
          <a:xfrm>
            <a:off x="4953000" y="29551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Business Management and Operations</a:t>
            </a:r>
          </a:p>
        </p:txBody>
      </p:sp>
      <p:sp>
        <p:nvSpPr>
          <p:cNvPr id="75" name="Rectangle 74"/>
          <p:cNvSpPr/>
          <p:nvPr/>
        </p:nvSpPr>
        <p:spPr>
          <a:xfrm>
            <a:off x="3810000" y="32599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Running a Business</a:t>
            </a:r>
          </a:p>
        </p:txBody>
      </p:sp>
      <p:sp>
        <p:nvSpPr>
          <p:cNvPr id="76" name="Rectangle 75"/>
          <p:cNvSpPr/>
          <p:nvPr/>
        </p:nvSpPr>
        <p:spPr>
          <a:xfrm>
            <a:off x="3810000" y="35647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Finance and Accounting</a:t>
            </a:r>
          </a:p>
        </p:txBody>
      </p:sp>
      <p:sp>
        <p:nvSpPr>
          <p:cNvPr id="77" name="Rectangle 76"/>
          <p:cNvSpPr/>
          <p:nvPr/>
        </p:nvSpPr>
        <p:spPr>
          <a:xfrm>
            <a:off x="3810000" y="38695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Legal Contracts</a:t>
            </a:r>
          </a:p>
        </p:txBody>
      </p:sp>
      <p:sp>
        <p:nvSpPr>
          <p:cNvPr id="78" name="Rectangle 77"/>
          <p:cNvSpPr/>
          <p:nvPr/>
        </p:nvSpPr>
        <p:spPr>
          <a:xfrm>
            <a:off x="3810000" y="41743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Marketing and Sales</a:t>
            </a:r>
          </a:p>
        </p:txBody>
      </p:sp>
      <p:sp>
        <p:nvSpPr>
          <p:cNvPr id="79" name="Rectangle 78"/>
          <p:cNvSpPr/>
          <p:nvPr/>
        </p:nvSpPr>
        <p:spPr>
          <a:xfrm>
            <a:off x="4953000" y="32599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Human Resources</a:t>
            </a:r>
          </a:p>
        </p:txBody>
      </p:sp>
      <p:sp>
        <p:nvSpPr>
          <p:cNvPr id="80" name="Rectangle 79"/>
          <p:cNvSpPr/>
          <p:nvPr/>
        </p:nvSpPr>
        <p:spPr>
          <a:xfrm>
            <a:off x="4953000" y="35647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Buying and Selling a Business</a:t>
            </a:r>
          </a:p>
        </p:txBody>
      </p:sp>
      <p:sp>
        <p:nvSpPr>
          <p:cNvPr id="81" name="Rectangle 80"/>
          <p:cNvSpPr/>
          <p:nvPr/>
        </p:nvSpPr>
        <p:spPr>
          <a:xfrm>
            <a:off x="4953000" y="38695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Internet and Technology</a:t>
            </a:r>
          </a:p>
        </p:txBody>
      </p:sp>
      <p:sp>
        <p:nvSpPr>
          <p:cNvPr id="82" name="Rectangle 81"/>
          <p:cNvSpPr/>
          <p:nvPr/>
        </p:nvSpPr>
        <p:spPr>
          <a:xfrm>
            <a:off x="4953000" y="4174331"/>
            <a:ext cx="1066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Consultants and Contractors</a:t>
            </a:r>
          </a:p>
        </p:txBody>
      </p:sp>
      <p:sp>
        <p:nvSpPr>
          <p:cNvPr id="83" name="Rectangle 82"/>
          <p:cNvSpPr/>
          <p:nvPr/>
        </p:nvSpPr>
        <p:spPr>
          <a:xfrm>
            <a:off x="3810000" y="4479131"/>
            <a:ext cx="2209799"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latin typeface="Futura Md" pitchFamily="34" charset="0"/>
              </a:rPr>
              <a:t>CONTENT</a:t>
            </a:r>
            <a:endParaRPr lang="en-US" sz="1000" b="1" dirty="0" smtClean="0">
              <a:solidFill>
                <a:schemeClr val="tx1"/>
              </a:solidFill>
              <a:latin typeface="Futura Md" pitchFamily="34" charset="0"/>
            </a:endParaRPr>
          </a:p>
        </p:txBody>
      </p:sp>
      <p:sp>
        <p:nvSpPr>
          <p:cNvPr id="84" name="Rectangle 83"/>
          <p:cNvSpPr/>
          <p:nvPr/>
        </p:nvSpPr>
        <p:spPr>
          <a:xfrm>
            <a:off x="3810000" y="4783931"/>
            <a:ext cx="22098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lgn="ctr"/>
            <a:r>
              <a:rPr lang="en-US" sz="700" dirty="0" smtClean="0">
                <a:solidFill>
                  <a:schemeClr val="tx1"/>
                </a:solidFill>
                <a:latin typeface="Futura Md" pitchFamily="34" charset="0"/>
              </a:rPr>
              <a:t>EACH CATEGORY:  10 documents for non-login users, 20 more locked documents for login users</a:t>
            </a:r>
          </a:p>
        </p:txBody>
      </p:sp>
      <p:grpSp>
        <p:nvGrpSpPr>
          <p:cNvPr id="85" name="Group 57"/>
          <p:cNvGrpSpPr/>
          <p:nvPr/>
        </p:nvGrpSpPr>
        <p:grpSpPr>
          <a:xfrm>
            <a:off x="6204191" y="1354931"/>
            <a:ext cx="2025409" cy="3492730"/>
            <a:chOff x="17446988" y="-6871323"/>
            <a:chExt cx="11544702" cy="19908338"/>
          </a:xfrm>
        </p:grpSpPr>
        <p:pic>
          <p:nvPicPr>
            <p:cNvPr id="86" name="Picture 2"/>
            <p:cNvPicPr>
              <a:picLocks noChangeAspect="1" noChangeArrowheads="1"/>
            </p:cNvPicPr>
            <p:nvPr/>
          </p:nvPicPr>
          <p:blipFill>
            <a:blip r:embed="rId8" cstate="print"/>
            <a:srcRect l="7653" t="4792" r="8538" b="885"/>
            <a:stretch>
              <a:fillRect/>
            </a:stretch>
          </p:blipFill>
          <p:spPr bwMode="auto">
            <a:xfrm rot="20813337">
              <a:off x="17446988" y="-6871323"/>
              <a:ext cx="9220205" cy="12039599"/>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7" name="Picture 3"/>
            <p:cNvPicPr>
              <a:picLocks noChangeAspect="1" noChangeArrowheads="1"/>
            </p:cNvPicPr>
            <p:nvPr/>
          </p:nvPicPr>
          <p:blipFill>
            <a:blip r:embed="rId9" cstate="print"/>
            <a:srcRect l="7524" t="5615" r="9138" b="626"/>
            <a:stretch>
              <a:fillRect/>
            </a:stretch>
          </p:blipFill>
          <p:spPr bwMode="auto">
            <a:xfrm rot="250640">
              <a:off x="18862658" y="-4908123"/>
              <a:ext cx="9296402" cy="12039599"/>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8" name="Picture 5"/>
            <p:cNvPicPr>
              <a:picLocks noChangeAspect="1" noChangeArrowheads="1"/>
            </p:cNvPicPr>
            <p:nvPr/>
          </p:nvPicPr>
          <p:blipFill>
            <a:blip r:embed="rId10" cstate="print"/>
            <a:srcRect l="4941" t="4208" r="8943" b="822"/>
            <a:stretch>
              <a:fillRect/>
            </a:stretch>
          </p:blipFill>
          <p:spPr bwMode="auto">
            <a:xfrm rot="869114">
              <a:off x="19445978" y="-2023185"/>
              <a:ext cx="9296402" cy="12039599"/>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9" name="Picture 4"/>
            <p:cNvPicPr>
              <a:picLocks noChangeAspect="1" noChangeArrowheads="1"/>
            </p:cNvPicPr>
            <p:nvPr/>
          </p:nvPicPr>
          <p:blipFill>
            <a:blip r:embed="rId11" cstate="print"/>
            <a:srcRect l="4686" t="4867" r="7871" b="1094"/>
            <a:stretch>
              <a:fillRect/>
            </a:stretch>
          </p:blipFill>
          <p:spPr bwMode="auto">
            <a:xfrm rot="1600502">
              <a:off x="19695288" y="1073613"/>
              <a:ext cx="9296402" cy="1196340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90" name="Picture 2"/>
          <p:cNvPicPr>
            <a:picLocks noChangeAspect="1" noChangeArrowheads="1"/>
          </p:cNvPicPr>
          <p:nvPr/>
        </p:nvPicPr>
        <p:blipFill>
          <a:blip r:embed="rId12" cstate="print"/>
          <a:srcRect l="12271" t="9682" r="12074" b="16380"/>
          <a:stretch>
            <a:fillRect/>
          </a:stretch>
        </p:blipFill>
        <p:spPr bwMode="auto">
          <a:xfrm>
            <a:off x="7696200" y="135731"/>
            <a:ext cx="1295400" cy="1295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851624"/>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Find legal and business documents at your fingertips – contracts, forms and more from FORMBLITZ.</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505200" cy="1280755"/>
            <a:chOff x="2590800" y="1583531"/>
            <a:chExt cx="6400800" cy="1280755"/>
          </a:xfrm>
        </p:grpSpPr>
        <p:sp>
          <p:nvSpPr>
            <p:cNvPr id="11" name="Rectangle 10"/>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48648"/>
              <a:ext cx="6324599" cy="1015638"/>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Get access to FORMBLITZ to easily print legal and business documents.  Simply use the touchscreen to produce contracts, credit and loan agreements, cover letters, resumes and man more forms – even sample documents.</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945731"/>
            <a:ext cx="2209800" cy="1066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6409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6409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9663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2874440" y="836695"/>
              <a:ext cx="5964760" cy="3323884"/>
              <a:chOff x="5160440" y="836695"/>
              <a:chExt cx="5964760" cy="3323884"/>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160440" y="836695"/>
                <a:ext cx="5964760" cy="3323884"/>
                <a:chOff x="5160440" y="836695"/>
                <a:chExt cx="5964760" cy="3323884"/>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55" name="Rectangle 54"/>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FORMBLITZ</a:t>
                  </a:r>
                </a:p>
              </p:txBody>
            </p:sp>
          </p:grpSp>
        </p:grpSp>
      </p:grpSp>
      <p:grpSp>
        <p:nvGrpSpPr>
          <p:cNvPr id="14" name="Group 103"/>
          <p:cNvGrpSpPr/>
          <p:nvPr/>
        </p:nvGrpSpPr>
        <p:grpSpPr>
          <a:xfrm>
            <a:off x="2438400" y="3640931"/>
            <a:ext cx="1295400" cy="1371600"/>
            <a:chOff x="990600" y="3183731"/>
            <a:chExt cx="1676400" cy="1371600"/>
          </a:xfrm>
        </p:grpSpPr>
        <p:sp>
          <p:nvSpPr>
            <p:cNvPr id="105" name="Rectangle 104"/>
            <p:cNvSpPr/>
            <p:nvPr/>
          </p:nvSpPr>
          <p:spPr>
            <a:xfrm>
              <a:off x="990600" y="3488531"/>
              <a:ext cx="1600200" cy="1066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5" name="Group 59"/>
          <p:cNvGrpSpPr/>
          <p:nvPr/>
        </p:nvGrpSpPr>
        <p:grpSpPr>
          <a:xfrm>
            <a:off x="3733800" y="1354931"/>
            <a:ext cx="1752600" cy="3657600"/>
            <a:chOff x="990600" y="1278731"/>
            <a:chExt cx="1676400" cy="3657600"/>
          </a:xfrm>
        </p:grpSpPr>
        <p:sp>
          <p:nvSpPr>
            <p:cNvPr id="61" name="Rectangle 60"/>
            <p:cNvSpPr/>
            <p:nvPr/>
          </p:nvSpPr>
          <p:spPr>
            <a:xfrm>
              <a:off x="990600" y="1583531"/>
              <a:ext cx="14478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90600" y="1278731"/>
              <a:ext cx="1447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78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CATEGORIES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49" name="Rectangle 48"/>
          <p:cNvSpPr/>
          <p:nvPr/>
        </p:nvSpPr>
        <p:spPr>
          <a:xfrm>
            <a:off x="5264" y="-91595"/>
            <a:ext cx="5161749" cy="1323415"/>
          </a:xfrm>
          <a:prstGeom prst="rect">
            <a:avLst/>
          </a:prstGeom>
          <a:noFill/>
        </p:spPr>
        <p:txBody>
          <a:bodyPr wrap="none" lIns="91416" tIns="45708" rIns="91416" bIns="45708">
            <a:spAutoFit/>
          </a:bodyPr>
          <a:lstStyle/>
          <a:p>
            <a:r>
              <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FORMBLITZ</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6" name="Picture 12" descr="http://www.formblitz.ch/images_neu/logos/Formblitz_Logo_234_farbe.gif"/>
          <p:cNvPicPr>
            <a:picLocks noChangeAspect="1" noChangeArrowheads="1"/>
          </p:cNvPicPr>
          <p:nvPr/>
        </p:nvPicPr>
        <p:blipFill>
          <a:blip r:embed="rId5" cstate="screen"/>
          <a:srcRect/>
          <a:stretch>
            <a:fillRect/>
          </a:stretch>
        </p:blipFill>
        <p:spPr bwMode="auto">
          <a:xfrm>
            <a:off x="5553582" y="135731"/>
            <a:ext cx="2041449" cy="304800"/>
          </a:xfrm>
          <a:prstGeom prst="rect">
            <a:avLst/>
          </a:prstGeom>
          <a:noFill/>
          <a:ln w="9525">
            <a:noFill/>
            <a:miter lim="800000"/>
            <a:headEnd/>
            <a:tailEnd/>
          </a:ln>
        </p:spPr>
      </p:pic>
      <p:pic>
        <p:nvPicPr>
          <p:cNvPr id="60" name="Picture 59" descr="C:\Users\SFONTAIN\AppData\Local\Microsoft\Windows\Temporary Internet Files\Content.Outlook\0W8C2EGG\formblitz (2).png"/>
          <p:cNvPicPr>
            <a:picLocks noChangeAspect="1" noChangeArrowheads="1"/>
          </p:cNvPicPr>
          <p:nvPr/>
        </p:nvPicPr>
        <p:blipFill>
          <a:blip r:embed="rId6"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pic>
        <p:nvPicPr>
          <p:cNvPr id="64" name="Picture 2" descr="http://www.germany-map.org/images/germany-flag.gif"/>
          <p:cNvPicPr>
            <a:picLocks noChangeAspect="1" noChangeArrowheads="1"/>
          </p:cNvPicPr>
          <p:nvPr/>
        </p:nvPicPr>
        <p:blipFill>
          <a:blip r:embed="rId7" cstate="print"/>
          <a:srcRect/>
          <a:stretch>
            <a:fillRect/>
          </a:stretch>
        </p:blipFill>
        <p:spPr bwMode="auto">
          <a:xfrm>
            <a:off x="2819400" y="4268205"/>
            <a:ext cx="457200" cy="282449"/>
          </a:xfrm>
          <a:prstGeom prst="rect">
            <a:avLst/>
          </a:prstGeom>
          <a:noFill/>
          <a:ln>
            <a:solidFill>
              <a:schemeClr val="tx1"/>
            </a:solidFill>
          </a:ln>
          <a:effectLst>
            <a:outerShdw blurRad="50800" dist="38100" dir="2700000" algn="tl" rotWithShape="0">
              <a:prstClr val="black">
                <a:alpha val="40000"/>
              </a:prstClr>
            </a:outerShdw>
          </a:effectLst>
        </p:spPr>
      </p:pic>
      <p:pic>
        <p:nvPicPr>
          <p:cNvPr id="65" name="Picture 64" descr="C:\Users\SFONTAIN\AppData\Local\Microsoft\Windows\Temporary Internet Files\Content.Outlook\0W8C2EGG\formblitz (2).png"/>
          <p:cNvPicPr>
            <a:picLocks noChangeAspect="1" noChangeArrowheads="1"/>
          </p:cNvPicPr>
          <p:nvPr/>
        </p:nvPicPr>
        <p:blipFill>
          <a:blip r:embed="rId6" cstate="print"/>
          <a:srcRect/>
          <a:stretch>
            <a:fillRect/>
          </a:stretch>
        </p:blipFill>
        <p:spPr bwMode="auto">
          <a:xfrm>
            <a:off x="762000" y="43267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grpSp>
        <p:nvGrpSpPr>
          <p:cNvPr id="16" name="Group 65"/>
          <p:cNvGrpSpPr/>
          <p:nvPr/>
        </p:nvGrpSpPr>
        <p:grpSpPr>
          <a:xfrm rot="19323349">
            <a:off x="5396331" y="1662933"/>
            <a:ext cx="3224979" cy="2809576"/>
            <a:chOff x="760152" y="832682"/>
            <a:chExt cx="3866878" cy="3368793"/>
          </a:xfrm>
        </p:grpSpPr>
        <p:pic>
          <p:nvPicPr>
            <p:cNvPr id="67" name="Picture 11"/>
            <p:cNvPicPr>
              <a:picLocks noChangeAspect="1" noChangeArrowheads="1"/>
            </p:cNvPicPr>
            <p:nvPr/>
          </p:nvPicPr>
          <p:blipFill>
            <a:blip r:embed="rId8" cstate="print"/>
            <a:srcRect l="1910" t="933" r="1308" b="1102"/>
            <a:stretch>
              <a:fillRect/>
            </a:stretch>
          </p:blipFill>
          <p:spPr bwMode="auto">
            <a:xfrm rot="20485588">
              <a:off x="760152" y="1510674"/>
              <a:ext cx="1896372" cy="269080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68" name="Picture 67"/>
            <p:cNvPicPr>
              <a:picLocks noChangeAspect="1" noChangeArrowheads="1"/>
            </p:cNvPicPr>
            <p:nvPr/>
          </p:nvPicPr>
          <p:blipFill>
            <a:blip r:embed="rId9" cstate="print"/>
            <a:srcRect l="556" t="707" r="1689"/>
            <a:stretch>
              <a:fillRect/>
            </a:stretch>
          </p:blipFill>
          <p:spPr bwMode="auto">
            <a:xfrm rot="20895800">
              <a:off x="853735" y="1397664"/>
              <a:ext cx="1973252" cy="2603186"/>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69" name="Picture 6"/>
            <p:cNvPicPr>
              <a:picLocks noChangeAspect="1" noChangeArrowheads="1"/>
            </p:cNvPicPr>
            <p:nvPr/>
          </p:nvPicPr>
          <p:blipFill>
            <a:blip r:embed="rId10" cstate="print"/>
            <a:srcRect l="1315" t="589" r="1364" b="787"/>
            <a:stretch>
              <a:fillRect/>
            </a:stretch>
          </p:blipFill>
          <p:spPr bwMode="auto">
            <a:xfrm rot="21404582">
              <a:off x="1065623" y="1122935"/>
              <a:ext cx="1896373" cy="269490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0" name="Picture 9"/>
            <p:cNvPicPr>
              <a:picLocks noChangeAspect="1" noChangeArrowheads="1"/>
            </p:cNvPicPr>
            <p:nvPr/>
          </p:nvPicPr>
          <p:blipFill>
            <a:blip r:embed="rId10" cstate="print"/>
            <a:srcRect l="883" t="569" r="1796" b="808"/>
            <a:stretch>
              <a:fillRect/>
            </a:stretch>
          </p:blipFill>
          <p:spPr bwMode="auto">
            <a:xfrm rot="385864">
              <a:off x="1311469" y="1000704"/>
              <a:ext cx="1896372" cy="269490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1" name="Picture 8"/>
            <p:cNvPicPr>
              <a:picLocks noChangeAspect="1" noChangeArrowheads="1"/>
            </p:cNvPicPr>
            <p:nvPr/>
          </p:nvPicPr>
          <p:blipFill>
            <a:blip r:embed="rId10" cstate="print"/>
            <a:srcRect l="1190" t="459" r="1489" b="917"/>
            <a:stretch>
              <a:fillRect/>
            </a:stretch>
          </p:blipFill>
          <p:spPr bwMode="auto">
            <a:xfrm rot="790644">
              <a:off x="1479020" y="917753"/>
              <a:ext cx="1896372" cy="269490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2" name="Picture 7"/>
            <p:cNvPicPr>
              <a:picLocks noChangeAspect="1" noChangeArrowheads="1"/>
            </p:cNvPicPr>
            <p:nvPr/>
          </p:nvPicPr>
          <p:blipFill>
            <a:blip r:embed="rId10" cstate="print"/>
            <a:srcRect l="2812" t="350" r="1182" b="1027"/>
            <a:stretch>
              <a:fillRect/>
            </a:stretch>
          </p:blipFill>
          <p:spPr bwMode="auto">
            <a:xfrm rot="1406059">
              <a:off x="1785329" y="865847"/>
              <a:ext cx="1870746" cy="269490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3" name="Picture 9"/>
            <p:cNvPicPr>
              <a:picLocks noChangeAspect="1" noChangeArrowheads="1"/>
            </p:cNvPicPr>
            <p:nvPr/>
          </p:nvPicPr>
          <p:blipFill>
            <a:blip r:embed="rId11" cstate="print"/>
            <a:srcRect l="644" t="987" r="1183"/>
            <a:stretch>
              <a:fillRect/>
            </a:stretch>
          </p:blipFill>
          <p:spPr bwMode="auto">
            <a:xfrm rot="2050391">
              <a:off x="2056605" y="832682"/>
              <a:ext cx="1890052" cy="2659413"/>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4" name="Picture 4"/>
            <p:cNvPicPr>
              <a:picLocks noChangeAspect="1" noChangeArrowheads="1"/>
            </p:cNvPicPr>
            <p:nvPr/>
          </p:nvPicPr>
          <p:blipFill>
            <a:blip r:embed="rId12" cstate="print"/>
            <a:srcRect l="961" r="1932"/>
            <a:stretch>
              <a:fillRect/>
            </a:stretch>
          </p:blipFill>
          <p:spPr bwMode="auto">
            <a:xfrm rot="2702721">
              <a:off x="2330672" y="884439"/>
              <a:ext cx="1939396" cy="265332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54" name="Rectangle 53"/>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German</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58" name="Rectangle 57"/>
          <p:cNvSpPr/>
          <p:nvPr/>
        </p:nvSpPr>
        <p:spPr>
          <a:xfrm>
            <a:off x="3886200" y="1735931"/>
            <a:ext cx="1143000" cy="990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smtClean="0">
                <a:solidFill>
                  <a:schemeClr val="tx1"/>
                </a:solidFill>
                <a:latin typeface="Futura Md" pitchFamily="34" charset="0"/>
              </a:rPr>
              <a:t>Top Forms</a:t>
            </a:r>
          </a:p>
          <a:p>
            <a:pPr algn="ctr"/>
            <a:endParaRPr lang="en-US" sz="600" u="sng" dirty="0" smtClean="0">
              <a:solidFill>
                <a:schemeClr val="tx1"/>
              </a:solidFill>
              <a:latin typeface="Futura Md" pitchFamily="34" charset="0"/>
            </a:endParaRPr>
          </a:p>
          <a:p>
            <a:pPr algn="ctr"/>
            <a:r>
              <a:rPr lang="en-US" sz="900" dirty="0" smtClean="0">
                <a:solidFill>
                  <a:schemeClr val="tx1"/>
                </a:solidFill>
                <a:latin typeface="Futura Md" pitchFamily="34" charset="0"/>
              </a:rPr>
              <a:t>20 available forms (most popular business and tax forms)</a:t>
            </a:r>
            <a:endParaRPr lang="en-US" sz="900" dirty="0">
              <a:solidFill>
                <a:schemeClr val="tx1"/>
              </a:solidFill>
              <a:latin typeface="Futura Md" pitchFamily="34" charset="0"/>
            </a:endParaRPr>
          </a:p>
        </p:txBody>
      </p:sp>
      <p:sp>
        <p:nvSpPr>
          <p:cNvPr id="59" name="Rectangle 58"/>
          <p:cNvSpPr/>
          <p:nvPr/>
        </p:nvSpPr>
        <p:spPr>
          <a:xfrm>
            <a:off x="3886200" y="2802731"/>
            <a:ext cx="1143000" cy="990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smtClean="0">
                <a:solidFill>
                  <a:schemeClr val="tx1"/>
                </a:solidFill>
                <a:latin typeface="Futura Md" pitchFamily="34" charset="0"/>
              </a:rPr>
              <a:t>My Library</a:t>
            </a:r>
          </a:p>
          <a:p>
            <a:pPr algn="ctr"/>
            <a:endParaRPr lang="en-US" sz="600" u="sng" dirty="0" smtClean="0">
              <a:solidFill>
                <a:schemeClr val="tx1"/>
              </a:solidFill>
              <a:latin typeface="Futura Md" pitchFamily="34" charset="0"/>
            </a:endParaRPr>
          </a:p>
          <a:p>
            <a:pPr algn="ctr"/>
            <a:r>
              <a:rPr lang="en-US" sz="900" dirty="0" smtClean="0">
                <a:solidFill>
                  <a:schemeClr val="tx1"/>
                </a:solidFill>
                <a:latin typeface="Futura Md" pitchFamily="34" charset="0"/>
              </a:rPr>
              <a:t>Catalogue of 1,000 templates available per category accessible upon subscription</a:t>
            </a:r>
            <a:endParaRPr lang="en-US" sz="900" dirty="0">
              <a:solidFill>
                <a:schemeClr val="tx1"/>
              </a:solidFill>
              <a:latin typeface="Futura Md" pitchFamily="34" charset="0"/>
            </a:endParaRPr>
          </a:p>
        </p:txBody>
      </p:sp>
      <p:sp>
        <p:nvSpPr>
          <p:cNvPr id="66" name="Rectangle 65"/>
          <p:cNvSpPr/>
          <p:nvPr/>
        </p:nvSpPr>
        <p:spPr>
          <a:xfrm>
            <a:off x="3886200" y="3869531"/>
            <a:ext cx="1143000" cy="990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smtClean="0">
                <a:solidFill>
                  <a:schemeClr val="tx1"/>
                </a:solidFill>
                <a:latin typeface="Futura Md" pitchFamily="34" charset="0"/>
              </a:rPr>
              <a:t>My Forms</a:t>
            </a:r>
          </a:p>
          <a:p>
            <a:pPr algn="ctr"/>
            <a:endParaRPr lang="en-US" sz="600" u="sng" dirty="0" smtClean="0">
              <a:solidFill>
                <a:schemeClr val="tx1"/>
              </a:solidFill>
              <a:latin typeface="Futura Md" pitchFamily="34" charset="0"/>
            </a:endParaRPr>
          </a:p>
          <a:p>
            <a:pPr algn="ctr"/>
            <a:r>
              <a:rPr lang="en-US" sz="900" dirty="0" smtClean="0">
                <a:solidFill>
                  <a:schemeClr val="tx1"/>
                </a:solidFill>
                <a:latin typeface="Futura Md" pitchFamily="34" charset="0"/>
              </a:rPr>
              <a:t>10 latest purchased documents stored in the printer</a:t>
            </a:r>
            <a:endParaRPr lang="en-US" sz="900" dirty="0">
              <a:solidFill>
                <a:schemeClr val="tx1"/>
              </a:solidFill>
              <a:latin typeface="Futura Md"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sp>
        <p:nvSpPr>
          <p:cNvPr id="73" name="Rectangle 72"/>
          <p:cNvSpPr/>
          <p:nvPr/>
        </p:nvSpPr>
        <p:spPr>
          <a:xfrm>
            <a:off x="8177" y="18360"/>
            <a:ext cx="4932649" cy="1107971"/>
          </a:xfrm>
          <a:prstGeom prst="rect">
            <a:avLst/>
          </a:prstGeom>
          <a:noFill/>
        </p:spPr>
        <p:txBody>
          <a:bodyPr wrap="none" lIns="91416" tIns="45708" rIns="91416" bIns="45708">
            <a:spAutoFit/>
          </a:bodyPr>
          <a:lstStyle/>
          <a:p>
            <a:r>
              <a:rPr lang="en-US" sz="6600" b="1" dirty="0" smtClean="0">
                <a:ln w="254000">
                  <a:noFill/>
                  <a:prstDash val="solid"/>
                </a:ln>
                <a:solidFill>
                  <a:prstClr val="black">
                    <a:lumMod val="85000"/>
                    <a:lumOff val="15000"/>
                  </a:prst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Portfolio.com</a:t>
            </a:r>
            <a:endParaRPr lang="en-US" sz="6600" b="1" dirty="0" smtClean="0">
              <a:ln w="254000">
                <a:noFill/>
                <a:prstDash val="solid"/>
              </a:ln>
              <a:solidFill>
                <a:prstClr val="black">
                  <a:lumMod val="85000"/>
                  <a:lumOff val="15000"/>
                </a:prst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64" name="Picture 2" descr="A:\Marketing Department XDrive\Andrea_Shelley\0 IBS SIPS PM\Design Exp HFE Slides\Partner Logos\105x105-portfolio.png"/>
          <p:cNvPicPr>
            <a:picLocks noChangeAspect="1" noChangeArrowheads="1"/>
          </p:cNvPicPr>
          <p:nvPr/>
        </p:nvPicPr>
        <p:blipFill>
          <a:blip r:embed="rId3" cstate="print"/>
          <a:srcRect/>
          <a:stretch>
            <a:fillRect/>
          </a:stretch>
        </p:blipFill>
        <p:spPr bwMode="auto">
          <a:xfrm>
            <a:off x="7696200" y="135731"/>
            <a:ext cx="1295400" cy="1295400"/>
          </a:xfrm>
          <a:prstGeom prst="rect">
            <a:avLst/>
          </a:prstGeom>
          <a:noFill/>
          <a:effectLst>
            <a:outerShdw blurRad="50800" dist="38100" dir="2700000" algn="tl" rotWithShape="0">
              <a:prstClr val="black">
                <a:alpha val="40000"/>
              </a:prstClr>
            </a:outerShdw>
          </a:effectLst>
        </p:spPr>
      </p:pic>
      <p:pic>
        <p:nvPicPr>
          <p:cNvPr id="65" name="Picture 3" descr="C:\Users\SFONTAIN\AppData\Local\Microsoft\Windows\Temporary Internet Files\Content.Outlook\0W8C2EGG\Portfolio.jpg"/>
          <p:cNvPicPr>
            <a:picLocks noChangeAspect="1" noChangeArrowheads="1"/>
          </p:cNvPicPr>
          <p:nvPr/>
        </p:nvPicPr>
        <p:blipFill>
          <a:blip r:embed="rId4" cstate="print">
            <a:clrChange>
              <a:clrFrom>
                <a:srgbClr val="FFFFFF"/>
              </a:clrFrom>
              <a:clrTo>
                <a:srgbClr val="FFFFFF">
                  <a:alpha val="0"/>
                </a:srgbClr>
              </a:clrTo>
            </a:clrChange>
          </a:blip>
          <a:srcRect t="39725" b="30625"/>
          <a:stretch>
            <a:fillRect/>
          </a:stretch>
        </p:blipFill>
        <p:spPr bwMode="auto">
          <a:xfrm>
            <a:off x="5791200" y="59531"/>
            <a:ext cx="1807950" cy="536064"/>
          </a:xfrm>
          <a:prstGeom prst="rect">
            <a:avLst/>
          </a:prstGeom>
          <a:noFill/>
        </p:spPr>
      </p:pic>
      <p:grpSp>
        <p:nvGrpSpPr>
          <p:cNvPr id="3" name="Group 80"/>
          <p:cNvGrpSpPr/>
          <p:nvPr/>
        </p:nvGrpSpPr>
        <p:grpSpPr>
          <a:xfrm>
            <a:off x="152400" y="1202531"/>
            <a:ext cx="3505200" cy="914400"/>
            <a:chOff x="152400" y="1583531"/>
            <a:chExt cx="3124200" cy="914400"/>
          </a:xfrm>
        </p:grpSpPr>
        <p:sp>
          <p:nvSpPr>
            <p:cNvPr id="52" name="Rectangle 51"/>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54" name="Rectangle 53"/>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56" name="Rectangle 55"/>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prstClr val="white"/>
                  </a:solidFill>
                  <a:effectLst/>
                  <a:latin typeface="Futura Md" pitchFamily="34" charset="0"/>
                  <a:cs typeface="Aharoni" pitchFamily="2" charset="-79"/>
                </a:rPr>
                <a:t>SHORT APP DESCRIPTION</a:t>
              </a:r>
              <a:endParaRPr lang="en-US" sz="1100" dirty="0" smtClean="0">
                <a:ln w="254000">
                  <a:noFill/>
                  <a:prstDash val="solid"/>
                </a:ln>
                <a:solidFill>
                  <a:prstClr val="white"/>
                </a:solidFill>
                <a:effectLst/>
                <a:latin typeface="Futura Md" pitchFamily="34" charset="0"/>
                <a:cs typeface="Aharoni" pitchFamily="2" charset="-79"/>
              </a:endParaRPr>
            </a:p>
          </p:txBody>
        </p:sp>
      </p:grpSp>
      <p:grpSp>
        <p:nvGrpSpPr>
          <p:cNvPr id="4" name="Group 81"/>
          <p:cNvGrpSpPr/>
          <p:nvPr/>
        </p:nvGrpSpPr>
        <p:grpSpPr>
          <a:xfrm>
            <a:off x="152400" y="2193131"/>
            <a:ext cx="3505200" cy="1066800"/>
            <a:chOff x="2590800" y="1583531"/>
            <a:chExt cx="6400800" cy="1066800"/>
          </a:xfrm>
        </p:grpSpPr>
        <p:sp>
          <p:nvSpPr>
            <p:cNvPr id="58" name="Rectangle 57"/>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60" name="Rectangle 59"/>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67" name="Rectangle 66"/>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prstClr val="white"/>
                  </a:solidFill>
                  <a:effectLst/>
                  <a:latin typeface="Futura Md" pitchFamily="34" charset="0"/>
                  <a:cs typeface="Aharoni" pitchFamily="2" charset="-79"/>
                </a:rPr>
                <a:t>LONG APP DESCRIPTION</a:t>
              </a:r>
              <a:endParaRPr lang="en-US" sz="1100" dirty="0" smtClean="0">
                <a:ln w="254000">
                  <a:noFill/>
                  <a:prstDash val="solid"/>
                </a:ln>
                <a:solidFill>
                  <a:prstClr val="white"/>
                </a:solidFill>
                <a:effectLst/>
                <a:latin typeface="Futura Md" pitchFamily="34" charset="0"/>
                <a:cs typeface="Aharoni" pitchFamily="2" charset="-79"/>
              </a:endParaRPr>
            </a:p>
          </p:txBody>
        </p:sp>
      </p:grpSp>
      <p:sp>
        <p:nvSpPr>
          <p:cNvPr id="68" name="Rectangle 67"/>
          <p:cNvSpPr/>
          <p:nvPr/>
        </p:nvSpPr>
        <p:spPr>
          <a:xfrm>
            <a:off x="152400" y="3623725"/>
            <a:ext cx="2209800" cy="13888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69" name="Rectangle 68"/>
          <p:cNvSpPr/>
          <p:nvPr/>
        </p:nvSpPr>
        <p:spPr>
          <a:xfrm>
            <a:off x="152400" y="33361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70" name="Rectangle 69"/>
          <p:cNvSpPr/>
          <p:nvPr/>
        </p:nvSpPr>
        <p:spPr>
          <a:xfrm>
            <a:off x="152400" y="3336131"/>
            <a:ext cx="1447800" cy="276975"/>
          </a:xfrm>
          <a:prstGeom prst="rect">
            <a:avLst/>
          </a:prstGeom>
          <a:noFill/>
        </p:spPr>
        <p:txBody>
          <a:bodyPr wrap="square" lIns="91416" tIns="45708" rIns="91416" bIns="45708">
            <a:spAutoFit/>
          </a:bodyPr>
          <a:lstStyle/>
          <a:p>
            <a:r>
              <a:rPr lang="en-US" sz="1200" dirty="0" smtClean="0">
                <a:ln w="254000">
                  <a:noFill/>
                  <a:prstDash val="solid"/>
                </a:ln>
                <a:solidFill>
                  <a:prstClr val="white"/>
                </a:solidFill>
                <a:effectLst/>
                <a:latin typeface="Futura Md" pitchFamily="34" charset="0"/>
                <a:cs typeface="Aharoni" pitchFamily="2" charset="-79"/>
              </a:rPr>
              <a:t>USER INTERFACE</a:t>
            </a:r>
            <a:endParaRPr lang="en-US" sz="1100" dirty="0" smtClean="0">
              <a:ln w="254000">
                <a:noFill/>
                <a:prstDash val="solid"/>
              </a:ln>
              <a:solidFill>
                <a:prstClr val="white"/>
              </a:solidFill>
              <a:effectLst/>
              <a:latin typeface="Futura Md" pitchFamily="34" charset="0"/>
              <a:cs typeface="Aharoni" pitchFamily="2" charset="-79"/>
            </a:endParaRPr>
          </a:p>
        </p:txBody>
      </p:sp>
      <p:grpSp>
        <p:nvGrpSpPr>
          <p:cNvPr id="5" name="Group 103"/>
          <p:cNvGrpSpPr/>
          <p:nvPr/>
        </p:nvGrpSpPr>
        <p:grpSpPr>
          <a:xfrm>
            <a:off x="2438400" y="3336131"/>
            <a:ext cx="1295400" cy="1676400"/>
            <a:chOff x="990600" y="3031331"/>
            <a:chExt cx="1676400" cy="1676400"/>
          </a:xfrm>
        </p:grpSpPr>
        <p:sp>
          <p:nvSpPr>
            <p:cNvPr id="88" name="Rectangle 87"/>
            <p:cNvSpPr/>
            <p:nvPr/>
          </p:nvSpPr>
          <p:spPr>
            <a:xfrm>
              <a:off x="990600" y="3318925"/>
              <a:ext cx="1600200" cy="13888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89" name="Rectangle 88"/>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90" name="Rectangle 89"/>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prstClr val="white"/>
                  </a:solidFill>
                  <a:effectLst/>
                  <a:latin typeface="Futura Md" pitchFamily="34" charset="0"/>
                  <a:cs typeface="Aharoni" pitchFamily="2" charset="-79"/>
                </a:rPr>
                <a:t>COUNTRIES</a:t>
              </a:r>
              <a:endParaRPr lang="en-US" sz="1100" dirty="0" smtClean="0">
                <a:ln w="254000">
                  <a:noFill/>
                  <a:prstDash val="solid"/>
                </a:ln>
                <a:solidFill>
                  <a:prstClr val="white"/>
                </a:solidFill>
                <a:effectLst/>
                <a:latin typeface="Futura Md" pitchFamily="34" charset="0"/>
                <a:cs typeface="Aharoni" pitchFamily="2" charset="-79"/>
              </a:endParaRPr>
            </a:p>
          </p:txBody>
        </p:sp>
      </p:grpSp>
      <p:grpSp>
        <p:nvGrpSpPr>
          <p:cNvPr id="6" name="Group 59"/>
          <p:cNvGrpSpPr/>
          <p:nvPr/>
        </p:nvGrpSpPr>
        <p:grpSpPr>
          <a:xfrm>
            <a:off x="3733800" y="1202531"/>
            <a:ext cx="2514600" cy="3810000"/>
            <a:chOff x="990600" y="1278731"/>
            <a:chExt cx="2133600" cy="3810000"/>
          </a:xfrm>
        </p:grpSpPr>
        <p:sp>
          <p:nvSpPr>
            <p:cNvPr id="92" name="Rectangle 91"/>
            <p:cNvSpPr/>
            <p:nvPr/>
          </p:nvSpPr>
          <p:spPr>
            <a:xfrm>
              <a:off x="990600" y="1583531"/>
              <a:ext cx="2133600" cy="3505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93" name="Rectangle 92"/>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94" name="Rectangle 93"/>
            <p:cNvSpPr/>
            <p:nvPr/>
          </p:nvSpPr>
          <p:spPr>
            <a:xfrm>
              <a:off x="990600" y="1278731"/>
              <a:ext cx="2068945" cy="276975"/>
            </a:xfrm>
            <a:prstGeom prst="rect">
              <a:avLst/>
            </a:prstGeom>
            <a:noFill/>
          </p:spPr>
          <p:txBody>
            <a:bodyPr wrap="square" lIns="91416" tIns="45708" rIns="91416" bIns="45708">
              <a:spAutoFit/>
            </a:bodyPr>
            <a:lstStyle/>
            <a:p>
              <a:r>
                <a:rPr lang="en-US" sz="1200" dirty="0" smtClean="0">
                  <a:ln w="254000">
                    <a:noFill/>
                    <a:prstDash val="solid"/>
                  </a:ln>
                  <a:solidFill>
                    <a:prstClr val="white"/>
                  </a:solidFill>
                  <a:effectLst/>
                  <a:latin typeface="Futura Md" pitchFamily="34" charset="0"/>
                  <a:cs typeface="Aharoni" pitchFamily="2" charset="-79"/>
                </a:rPr>
                <a:t>NEWS CATEGORIES &amp; CONTENT</a:t>
              </a:r>
              <a:endParaRPr lang="en-US" sz="1100" dirty="0" smtClean="0">
                <a:ln w="254000">
                  <a:noFill/>
                  <a:prstDash val="solid"/>
                </a:ln>
                <a:solidFill>
                  <a:prstClr val="white"/>
                </a:solidFill>
                <a:effectLst/>
                <a:latin typeface="Futura Md" pitchFamily="34" charset="0"/>
                <a:cs typeface="Aharoni" pitchFamily="2" charset="-79"/>
              </a:endParaRPr>
            </a:p>
          </p:txBody>
        </p:sp>
      </p:grpSp>
      <p:grpSp>
        <p:nvGrpSpPr>
          <p:cNvPr id="9" name="Group 57"/>
          <p:cNvGrpSpPr/>
          <p:nvPr/>
        </p:nvGrpSpPr>
        <p:grpSpPr>
          <a:xfrm>
            <a:off x="252462" y="3827092"/>
            <a:ext cx="2033538" cy="970020"/>
            <a:chOff x="1219200" y="364331"/>
            <a:chExt cx="9424938" cy="4495800"/>
          </a:xfrm>
        </p:grpSpPr>
        <p:grpSp>
          <p:nvGrpSpPr>
            <p:cNvPr id="10" name="Group 34"/>
            <p:cNvGrpSpPr/>
            <p:nvPr/>
          </p:nvGrpSpPr>
          <p:grpSpPr>
            <a:xfrm>
              <a:off x="1219200" y="364331"/>
              <a:ext cx="9424938" cy="4495800"/>
              <a:chOff x="381000" y="1431131"/>
              <a:chExt cx="7064272" cy="3369736"/>
            </a:xfrm>
          </p:grpSpPr>
          <p:grpSp>
            <p:nvGrpSpPr>
              <p:cNvPr id="11" name="Group 136"/>
              <p:cNvGrpSpPr/>
              <p:nvPr/>
            </p:nvGrpSpPr>
            <p:grpSpPr>
              <a:xfrm>
                <a:off x="381000" y="1431131"/>
                <a:ext cx="7064272" cy="3369736"/>
                <a:chOff x="5995726" y="5054643"/>
                <a:chExt cx="3301295" cy="1574756"/>
              </a:xfrm>
            </p:grpSpPr>
            <p:sp>
              <p:nvSpPr>
                <p:cNvPr id="120" name="Rectangle 11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1"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2" name="Group 33"/>
              <p:cNvGrpSpPr/>
              <p:nvPr/>
            </p:nvGrpSpPr>
            <p:grpSpPr>
              <a:xfrm>
                <a:off x="1981200" y="2345531"/>
                <a:ext cx="1295400" cy="1295400"/>
                <a:chOff x="7467600" y="3031331"/>
                <a:chExt cx="1143000" cy="1143000"/>
              </a:xfrm>
            </p:grpSpPr>
            <p:sp>
              <p:nvSpPr>
                <p:cNvPr id="118" name="Rounded Rectangle 117"/>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pic>
              <p:nvPicPr>
                <p:cNvPr id="119" name="Picture 118" descr="105x105-reuters-us.png"/>
                <p:cNvPicPr>
                  <a:picLocks noChangeAspect="1"/>
                </p:cNvPicPr>
                <p:nvPr/>
              </p:nvPicPr>
              <p:blipFill>
                <a:blip r:embed="rId6"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3" name="Group 56"/>
            <p:cNvGrpSpPr/>
            <p:nvPr/>
          </p:nvGrpSpPr>
          <p:grpSpPr>
            <a:xfrm>
              <a:off x="2874440" y="836695"/>
              <a:ext cx="5964760" cy="3323884"/>
              <a:chOff x="5160440" y="836695"/>
              <a:chExt cx="5964760" cy="3323884"/>
            </a:xfrm>
          </p:grpSpPr>
          <p:sp>
            <p:nvSpPr>
              <p:cNvPr id="111" name="Rectangle 11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nvGrpSpPr>
              <p:cNvPr id="14" name="Group 55"/>
              <p:cNvGrpSpPr/>
              <p:nvPr/>
            </p:nvGrpSpPr>
            <p:grpSpPr>
              <a:xfrm>
                <a:off x="5160440" y="836695"/>
                <a:ext cx="5964760" cy="3323884"/>
                <a:chOff x="5160440" y="836695"/>
                <a:chExt cx="5964760" cy="3323884"/>
              </a:xfrm>
            </p:grpSpPr>
            <p:cxnSp>
              <p:nvCxnSpPr>
                <p:cNvPr id="113" name="Straight Connector 112"/>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prstClr val="white"/>
                      </a:solidFill>
                      <a:effectLst/>
                      <a:latin typeface="Arial" pitchFamily="34" charset="0"/>
                      <a:cs typeface="Arial" pitchFamily="34" charset="0"/>
                    </a:rPr>
                    <a:t>Select Apps</a:t>
                  </a:r>
                </a:p>
              </p:txBody>
            </p:sp>
            <p:sp>
              <p:nvSpPr>
                <p:cNvPr id="115" name="Rectangle 114"/>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prstClr val="white"/>
                      </a:solidFill>
                      <a:effectLst/>
                      <a:latin typeface="Arial" pitchFamily="34" charset="0"/>
                      <a:cs typeface="Arial" pitchFamily="34" charset="0"/>
                    </a:rPr>
                    <a:t>Portfolio.com</a:t>
                  </a:r>
                </a:p>
              </p:txBody>
            </p:sp>
          </p:grpSp>
        </p:grpSp>
      </p:grpSp>
      <p:pic>
        <p:nvPicPr>
          <p:cNvPr id="122" name="Picture 2" descr="A:\Marketing Department XDrive\Andrea_Shelley\0 IBS SIPS PM\Design Exp HFE Slides\Partner Logos\105x105-portfolio.png"/>
          <p:cNvPicPr>
            <a:picLocks noChangeAspect="1" noChangeArrowheads="1"/>
          </p:cNvPicPr>
          <p:nvPr/>
        </p:nvPicPr>
        <p:blipFill>
          <a:blip r:embed="rId3" cstate="print"/>
          <a:srcRect/>
          <a:stretch>
            <a:fillRect/>
          </a:stretch>
        </p:blipFill>
        <p:spPr bwMode="auto">
          <a:xfrm>
            <a:off x="762000" y="4187512"/>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123" name="Picture 7" descr="C:\Users\jablonje\AppData\Local\Microsoft\Windows\Temporary Internet Files\Content.IE5\IH3935DB\MC900001022[1].wmf"/>
          <p:cNvPicPr>
            <a:picLocks noChangeAspect="1" noChangeArrowheads="1"/>
          </p:cNvPicPr>
          <p:nvPr/>
        </p:nvPicPr>
        <p:blipFill>
          <a:blip r:embed="rId7" cstate="print"/>
          <a:srcRect/>
          <a:stretch>
            <a:fillRect/>
          </a:stretch>
        </p:blipFill>
        <p:spPr bwMode="auto">
          <a:xfrm>
            <a:off x="2819400" y="4137627"/>
            <a:ext cx="525036" cy="278485"/>
          </a:xfrm>
          <a:prstGeom prst="rect">
            <a:avLst/>
          </a:prstGeom>
          <a:noFill/>
          <a:ln>
            <a:solidFill>
              <a:schemeClr val="tx1"/>
            </a:solidFill>
          </a:ln>
          <a:effectLst>
            <a:outerShdw blurRad="50800" dist="38100" dir="2700000" algn="tl" rotWithShape="0">
              <a:prstClr val="black">
                <a:alpha val="40000"/>
              </a:prstClr>
            </a:outerShdw>
          </a:effectLst>
        </p:spPr>
      </p:pic>
      <p:sp>
        <p:nvSpPr>
          <p:cNvPr id="124" name="Rectangle 123"/>
          <p:cNvSpPr/>
          <p:nvPr/>
        </p:nvSpPr>
        <p:spPr>
          <a:xfrm>
            <a:off x="237893" y="1579090"/>
            <a:ext cx="3419707" cy="461641"/>
          </a:xfrm>
          <a:prstGeom prst="rect">
            <a:avLst/>
          </a:prstGeom>
          <a:noFill/>
        </p:spPr>
        <p:txBody>
          <a:bodyPr wrap="square" lIns="91416" tIns="45708" rIns="91416" bIns="45708">
            <a:spAutoFit/>
          </a:bodyPr>
          <a:lstStyle/>
          <a:p>
            <a:r>
              <a:rPr lang="en-US" sz="1200" dirty="0" smtClean="0">
                <a:ln w="254000">
                  <a:noFill/>
                  <a:prstDash val="solid"/>
                </a:ln>
                <a:solidFill>
                  <a:prstClr val="black">
                    <a:lumMod val="85000"/>
                    <a:lumOff val="15000"/>
                  </a:prstClr>
                </a:solidFill>
                <a:effectLst/>
                <a:latin typeface="Futura Md" pitchFamily="34" charset="0"/>
                <a:cs typeface="Aharoni" pitchFamily="2" charset="-79"/>
              </a:rPr>
              <a:t>Grab the latest industry news articles from Portfolio.com – it’s as easy as tap and print.</a:t>
            </a:r>
            <a:endParaRPr lang="en-US" sz="11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125" name="Rectangle 124"/>
          <p:cNvSpPr/>
          <p:nvPr/>
        </p:nvSpPr>
        <p:spPr>
          <a:xfrm>
            <a:off x="194129" y="2458248"/>
            <a:ext cx="3463471" cy="830972"/>
          </a:xfrm>
          <a:prstGeom prst="rect">
            <a:avLst/>
          </a:prstGeom>
          <a:noFill/>
        </p:spPr>
        <p:txBody>
          <a:bodyPr wrap="square" lIns="91416" tIns="45708" rIns="91416" bIns="45708">
            <a:spAutoFit/>
          </a:bodyPr>
          <a:lstStyle/>
          <a:p>
            <a:r>
              <a:rPr lang="en-US" sz="1200" dirty="0" smtClean="0">
                <a:ln w="254000">
                  <a:noFill/>
                  <a:prstDash val="solid"/>
                </a:ln>
                <a:solidFill>
                  <a:prstClr val="black">
                    <a:lumMod val="85000"/>
                    <a:lumOff val="15000"/>
                  </a:prstClr>
                </a:solidFill>
                <a:effectLst/>
                <a:latin typeface="Futura Md" pitchFamily="34" charset="0"/>
                <a:cs typeface="Aharoni" pitchFamily="2" charset="-79"/>
              </a:rPr>
              <a:t>Hand-pick news items that pertain just to you.  Portfolio.com offers quick delivery of news, stock information, in-depth interviews and more – all at the touch of a finger.</a:t>
            </a:r>
            <a:endParaRPr lang="en-US" sz="11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53" name="Rectangle 52"/>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50" name="Rectangle 49"/>
          <p:cNvSpPr/>
          <p:nvPr/>
        </p:nvSpPr>
        <p:spPr>
          <a:xfrm>
            <a:off x="3733800" y="1659731"/>
            <a:ext cx="24384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810000" y="1597043"/>
            <a:ext cx="23622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CATEGORY</a:t>
            </a:r>
            <a:endParaRPr lang="en-US" sz="1100" b="1" dirty="0">
              <a:solidFill>
                <a:schemeClr val="tx1"/>
              </a:solidFill>
              <a:latin typeface="Futura Md" pitchFamily="34" charset="0"/>
            </a:endParaRPr>
          </a:p>
        </p:txBody>
      </p:sp>
      <p:sp>
        <p:nvSpPr>
          <p:cNvPr id="59" name="Rectangle 58"/>
          <p:cNvSpPr/>
          <p:nvPr/>
        </p:nvSpPr>
        <p:spPr>
          <a:xfrm>
            <a:off x="3812132" y="4402931"/>
            <a:ext cx="2360068"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CONTENT</a:t>
            </a:r>
            <a:endParaRPr lang="en-US" sz="1100" b="1" dirty="0">
              <a:solidFill>
                <a:schemeClr val="tx1"/>
              </a:solidFill>
              <a:latin typeface="Futura Md" pitchFamily="34" charset="0"/>
            </a:endParaRPr>
          </a:p>
        </p:txBody>
      </p:sp>
      <p:sp>
        <p:nvSpPr>
          <p:cNvPr id="84" name="Rectangle 83"/>
          <p:cNvSpPr/>
          <p:nvPr/>
        </p:nvSpPr>
        <p:spPr>
          <a:xfrm>
            <a:off x="3812132" y="4707731"/>
            <a:ext cx="2360068"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Futura Md" pitchFamily="34" charset="0"/>
              </a:rPr>
              <a:t>Each Category:  </a:t>
            </a:r>
          </a:p>
          <a:p>
            <a:r>
              <a:rPr lang="en-US" sz="800" dirty="0" smtClean="0">
                <a:solidFill>
                  <a:schemeClr val="tx1"/>
                </a:solidFill>
                <a:latin typeface="Futura Md" pitchFamily="34" charset="0"/>
              </a:rPr>
              <a:t>All newly updated articles in the last 24 hours</a:t>
            </a:r>
          </a:p>
        </p:txBody>
      </p:sp>
      <p:grpSp>
        <p:nvGrpSpPr>
          <p:cNvPr id="99" name="Group 98"/>
          <p:cNvGrpSpPr/>
          <p:nvPr/>
        </p:nvGrpSpPr>
        <p:grpSpPr>
          <a:xfrm>
            <a:off x="3810000" y="1901843"/>
            <a:ext cx="2362200" cy="2424888"/>
            <a:chOff x="3810000" y="1901843"/>
            <a:chExt cx="2288771" cy="2003367"/>
          </a:xfrm>
        </p:grpSpPr>
        <p:sp>
          <p:nvSpPr>
            <p:cNvPr id="61" name="Rectangle 60"/>
            <p:cNvSpPr/>
            <p:nvPr/>
          </p:nvSpPr>
          <p:spPr>
            <a:xfrm>
              <a:off x="3812132" y="19018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Accounting and Consulting</a:t>
              </a:r>
            </a:p>
          </p:txBody>
        </p:sp>
        <p:sp>
          <p:nvSpPr>
            <p:cNvPr id="62" name="Rectangle 61"/>
            <p:cNvSpPr/>
            <p:nvPr/>
          </p:nvSpPr>
          <p:spPr>
            <a:xfrm>
              <a:off x="3812132" y="21304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Agriculture</a:t>
              </a:r>
            </a:p>
          </p:txBody>
        </p:sp>
        <p:sp>
          <p:nvSpPr>
            <p:cNvPr id="63" name="Rectangle 62"/>
            <p:cNvSpPr/>
            <p:nvPr/>
          </p:nvSpPr>
          <p:spPr>
            <a:xfrm>
              <a:off x="3812132" y="23590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Banking and Financial Services</a:t>
              </a:r>
            </a:p>
          </p:txBody>
        </p:sp>
        <p:sp>
          <p:nvSpPr>
            <p:cNvPr id="66" name="Rectangle 65"/>
            <p:cNvSpPr/>
            <p:nvPr/>
          </p:nvSpPr>
          <p:spPr>
            <a:xfrm>
              <a:off x="3812132" y="25876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Economic Snapshot and Bankruptcies</a:t>
              </a:r>
            </a:p>
          </p:txBody>
        </p:sp>
        <p:sp>
          <p:nvSpPr>
            <p:cNvPr id="71" name="Rectangle 70"/>
            <p:cNvSpPr/>
            <p:nvPr/>
          </p:nvSpPr>
          <p:spPr>
            <a:xfrm>
              <a:off x="3812132" y="28162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Real Estate</a:t>
              </a:r>
            </a:p>
          </p:txBody>
        </p:sp>
        <p:sp>
          <p:nvSpPr>
            <p:cNvPr id="72" name="Rectangle 71"/>
            <p:cNvSpPr/>
            <p:nvPr/>
          </p:nvSpPr>
          <p:spPr>
            <a:xfrm>
              <a:off x="3812132" y="30448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Education</a:t>
              </a:r>
            </a:p>
          </p:txBody>
        </p:sp>
        <p:sp>
          <p:nvSpPr>
            <p:cNvPr id="74" name="Rectangle 73"/>
            <p:cNvSpPr/>
            <p:nvPr/>
          </p:nvSpPr>
          <p:spPr>
            <a:xfrm>
              <a:off x="3812132" y="32734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Energy, the Environment and Green</a:t>
              </a:r>
            </a:p>
          </p:txBody>
        </p:sp>
        <p:sp>
          <p:nvSpPr>
            <p:cNvPr id="75" name="Rectangle 74"/>
            <p:cNvSpPr/>
            <p:nvPr/>
          </p:nvSpPr>
          <p:spPr>
            <a:xfrm>
              <a:off x="3812132" y="35020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Health Care</a:t>
              </a:r>
            </a:p>
          </p:txBody>
        </p:sp>
        <p:sp>
          <p:nvSpPr>
            <p:cNvPr id="76" name="Rectangle 75"/>
            <p:cNvSpPr/>
            <p:nvPr/>
          </p:nvSpPr>
          <p:spPr>
            <a:xfrm>
              <a:off x="4984767" y="19018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Insurance</a:t>
              </a:r>
            </a:p>
          </p:txBody>
        </p:sp>
        <p:sp>
          <p:nvSpPr>
            <p:cNvPr id="77" name="Rectangle 76"/>
            <p:cNvSpPr/>
            <p:nvPr/>
          </p:nvSpPr>
          <p:spPr>
            <a:xfrm>
              <a:off x="4984767" y="21304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Legal Services</a:t>
              </a:r>
            </a:p>
          </p:txBody>
        </p:sp>
        <p:sp>
          <p:nvSpPr>
            <p:cNvPr id="78" name="Rectangle 77"/>
            <p:cNvSpPr/>
            <p:nvPr/>
          </p:nvSpPr>
          <p:spPr>
            <a:xfrm>
              <a:off x="4984767" y="23590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Logistics and Transportation</a:t>
              </a:r>
            </a:p>
          </p:txBody>
        </p:sp>
        <p:sp>
          <p:nvSpPr>
            <p:cNvPr id="79" name="Rectangle 78"/>
            <p:cNvSpPr/>
            <p:nvPr/>
          </p:nvSpPr>
          <p:spPr>
            <a:xfrm>
              <a:off x="4984767" y="25876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Manufacturing</a:t>
              </a:r>
            </a:p>
          </p:txBody>
        </p:sp>
        <p:sp>
          <p:nvSpPr>
            <p:cNvPr id="80" name="Rectangle 79"/>
            <p:cNvSpPr/>
            <p:nvPr/>
          </p:nvSpPr>
          <p:spPr>
            <a:xfrm>
              <a:off x="4984767" y="28162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Media and Marketing</a:t>
              </a:r>
            </a:p>
          </p:txBody>
        </p:sp>
        <p:sp>
          <p:nvSpPr>
            <p:cNvPr id="81" name="Rectangle 80"/>
            <p:cNvSpPr/>
            <p:nvPr/>
          </p:nvSpPr>
          <p:spPr>
            <a:xfrm>
              <a:off x="4984767" y="30448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Retailing and Restaurants</a:t>
              </a:r>
            </a:p>
          </p:txBody>
        </p:sp>
        <p:sp>
          <p:nvSpPr>
            <p:cNvPr id="82" name="Rectangle 81"/>
            <p:cNvSpPr/>
            <p:nvPr/>
          </p:nvSpPr>
          <p:spPr>
            <a:xfrm>
              <a:off x="4984767" y="32734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Sports</a:t>
              </a:r>
            </a:p>
          </p:txBody>
        </p:sp>
        <p:sp>
          <p:nvSpPr>
            <p:cNvPr id="83" name="Rectangle 82"/>
            <p:cNvSpPr/>
            <p:nvPr/>
          </p:nvSpPr>
          <p:spPr>
            <a:xfrm>
              <a:off x="4984767" y="35020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Technology</a:t>
              </a:r>
            </a:p>
          </p:txBody>
        </p:sp>
        <p:sp>
          <p:nvSpPr>
            <p:cNvPr id="85" name="Rectangle 84"/>
            <p:cNvSpPr/>
            <p:nvPr/>
          </p:nvSpPr>
          <p:spPr>
            <a:xfrm>
              <a:off x="3810000" y="37306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Human Resources</a:t>
              </a:r>
            </a:p>
          </p:txBody>
        </p:sp>
        <p:sp>
          <p:nvSpPr>
            <p:cNvPr id="91" name="Rectangle 90"/>
            <p:cNvSpPr/>
            <p:nvPr/>
          </p:nvSpPr>
          <p:spPr>
            <a:xfrm>
              <a:off x="4981996" y="3730643"/>
              <a:ext cx="1114004"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latin typeface="Futura Md" pitchFamily="34" charset="0"/>
                </a:rPr>
                <a:t>Travel Industry</a:t>
              </a:r>
            </a:p>
          </p:txBody>
        </p:sp>
      </p:grpSp>
      <p:grpSp>
        <p:nvGrpSpPr>
          <p:cNvPr id="8" name="Group 53"/>
          <p:cNvGrpSpPr/>
          <p:nvPr/>
        </p:nvGrpSpPr>
        <p:grpSpPr>
          <a:xfrm>
            <a:off x="6146192" y="1475476"/>
            <a:ext cx="2464409" cy="3003655"/>
            <a:chOff x="6055298" y="2704508"/>
            <a:chExt cx="2328888" cy="2838479"/>
          </a:xfrm>
        </p:grpSpPr>
        <p:pic>
          <p:nvPicPr>
            <p:cNvPr id="33795" name="Picture 3"/>
            <p:cNvPicPr>
              <a:picLocks noChangeAspect="1" noChangeArrowheads="1"/>
            </p:cNvPicPr>
            <p:nvPr/>
          </p:nvPicPr>
          <p:blipFill>
            <a:blip r:embed="rId8" cstate="print"/>
            <a:srcRect l="9041" t="5546" r="6675" b="1172"/>
            <a:stretch>
              <a:fillRect/>
            </a:stretch>
          </p:blipFill>
          <p:spPr bwMode="auto">
            <a:xfrm rot="784814">
              <a:off x="6710071" y="2704508"/>
              <a:ext cx="1674115" cy="237433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33794" name="Picture 2"/>
            <p:cNvPicPr>
              <a:picLocks noChangeAspect="1" noChangeArrowheads="1"/>
            </p:cNvPicPr>
            <p:nvPr/>
          </p:nvPicPr>
          <p:blipFill>
            <a:blip r:embed="rId9" cstate="print"/>
            <a:srcRect l="6393" t="5130" r="10493" b="826"/>
            <a:stretch>
              <a:fillRect/>
            </a:stretch>
          </p:blipFill>
          <p:spPr bwMode="auto">
            <a:xfrm rot="20758211">
              <a:off x="6055298" y="3161704"/>
              <a:ext cx="1688548" cy="2381283"/>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480300" y="35687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1" name="Rectangle 70"/>
          <p:cNvSpPr/>
          <p:nvPr/>
        </p:nvSpPr>
        <p:spPr>
          <a:xfrm>
            <a:off x="4267200" y="897731"/>
            <a:ext cx="4784270" cy="42505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267200" y="669131"/>
            <a:ext cx="478427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274025" y="669131"/>
            <a:ext cx="4869975"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latin typeface="Futura Md" pitchFamily="34" charset="0"/>
                <a:cs typeface="Aharoni" pitchFamily="2" charset="-79"/>
              </a:rPr>
              <a:t>MY LIBRARY</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55" name="Rectangle 54"/>
          <p:cNvSpPr/>
          <p:nvPr/>
        </p:nvSpPr>
        <p:spPr>
          <a:xfrm>
            <a:off x="152399" y="897731"/>
            <a:ext cx="4038601" cy="42505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52399" y="669131"/>
            <a:ext cx="4038601"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2399" y="669131"/>
            <a:ext cx="36576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latin typeface="Futura Md" pitchFamily="34" charset="0"/>
                <a:cs typeface="Aharoni" pitchFamily="2" charset="-79"/>
              </a:rPr>
              <a:t>TOP FORMS</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59" name="Rectangle 58"/>
          <p:cNvSpPr/>
          <p:nvPr/>
        </p:nvSpPr>
        <p:spPr>
          <a:xfrm>
            <a:off x="228598" y="923957"/>
            <a:ext cx="2286002" cy="126174"/>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GERMAN</a:t>
            </a:r>
            <a:endParaRPr lang="en-US" sz="1000" dirty="0">
              <a:solidFill>
                <a:schemeClr val="tx1"/>
              </a:solidFill>
              <a:latin typeface="Futura Md" pitchFamily="34" charset="0"/>
            </a:endParaRPr>
          </a:p>
        </p:txBody>
      </p:sp>
      <p:sp>
        <p:nvSpPr>
          <p:cNvPr id="61" name="Rectangle 60"/>
          <p:cNvSpPr/>
          <p:nvPr/>
        </p:nvSpPr>
        <p:spPr>
          <a:xfrm>
            <a:off x="2590800" y="923957"/>
            <a:ext cx="1508760" cy="126174"/>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Futura Md" pitchFamily="34" charset="0"/>
              </a:rPr>
              <a:t>ENGLISH</a:t>
            </a:r>
            <a:endParaRPr lang="en-US" sz="1000" dirty="0">
              <a:solidFill>
                <a:schemeClr val="tx1"/>
              </a:solidFill>
              <a:latin typeface="Futura Md" pitchFamily="34" charset="0"/>
            </a:endParaRPr>
          </a:p>
        </p:txBody>
      </p:sp>
      <p:grpSp>
        <p:nvGrpSpPr>
          <p:cNvPr id="221" name="Group 220"/>
          <p:cNvGrpSpPr/>
          <p:nvPr/>
        </p:nvGrpSpPr>
        <p:grpSpPr>
          <a:xfrm>
            <a:off x="228600" y="1126331"/>
            <a:ext cx="2514600" cy="3972946"/>
            <a:chOff x="228598" y="1251517"/>
            <a:chExt cx="1986281" cy="3608613"/>
          </a:xfrm>
        </p:grpSpPr>
        <p:sp>
          <p:nvSpPr>
            <p:cNvPr id="60" name="Rectangle 59"/>
            <p:cNvSpPr/>
            <p:nvPr/>
          </p:nvSpPr>
          <p:spPr>
            <a:xfrm>
              <a:off x="228598" y="1251517"/>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Quittung</a:t>
              </a:r>
              <a:endParaRPr lang="en-US" sz="1000" dirty="0">
                <a:solidFill>
                  <a:schemeClr val="tx1"/>
                </a:solidFill>
                <a:latin typeface="Futura Md" pitchFamily="34" charset="0"/>
              </a:endParaRPr>
            </a:p>
          </p:txBody>
        </p:sp>
        <p:sp>
          <p:nvSpPr>
            <p:cNvPr id="123" name="Rectangle 122"/>
            <p:cNvSpPr/>
            <p:nvPr/>
          </p:nvSpPr>
          <p:spPr>
            <a:xfrm>
              <a:off x="228598" y="1991744"/>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Reisekostenabrechnung</a:t>
              </a:r>
              <a:endParaRPr lang="en-US" sz="1000" dirty="0">
                <a:solidFill>
                  <a:schemeClr val="tx1"/>
                </a:solidFill>
                <a:latin typeface="Futura Md" pitchFamily="34" charset="0"/>
              </a:endParaRPr>
            </a:p>
          </p:txBody>
        </p:sp>
        <p:sp>
          <p:nvSpPr>
            <p:cNvPr id="126" name="Rectangle 125"/>
            <p:cNvSpPr/>
            <p:nvPr/>
          </p:nvSpPr>
          <p:spPr>
            <a:xfrm>
              <a:off x="228598" y="1436573"/>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Rechnung</a:t>
              </a:r>
              <a:endParaRPr lang="en-US" sz="1000" dirty="0">
                <a:solidFill>
                  <a:schemeClr val="tx1"/>
                </a:solidFill>
                <a:latin typeface="Futura Md" pitchFamily="34" charset="0"/>
              </a:endParaRPr>
            </a:p>
          </p:txBody>
        </p:sp>
        <p:sp>
          <p:nvSpPr>
            <p:cNvPr id="129" name="Rectangle 128"/>
            <p:cNvSpPr/>
            <p:nvPr/>
          </p:nvSpPr>
          <p:spPr>
            <a:xfrm>
              <a:off x="228598" y="1621630"/>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Gespr</a:t>
              </a:r>
              <a:r>
                <a:rPr lang="en-US" sz="1000" dirty="0" err="1" smtClean="0">
                  <a:solidFill>
                    <a:schemeClr val="tx1"/>
                  </a:solidFill>
                  <a:latin typeface="Futura Md"/>
                </a:rPr>
                <a:t>ächsnotiz</a:t>
              </a:r>
              <a:endParaRPr lang="en-US" sz="1000" dirty="0">
                <a:solidFill>
                  <a:schemeClr val="tx1"/>
                </a:solidFill>
                <a:latin typeface="Futura Md" pitchFamily="34" charset="0"/>
              </a:endParaRPr>
            </a:p>
          </p:txBody>
        </p:sp>
        <p:sp>
          <p:nvSpPr>
            <p:cNvPr id="132" name="Rectangle 131"/>
            <p:cNvSpPr/>
            <p:nvPr/>
          </p:nvSpPr>
          <p:spPr>
            <a:xfrm>
              <a:off x="228598" y="1806687"/>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Fahrtenbuch</a:t>
              </a:r>
              <a:endParaRPr lang="en-US" sz="1000" dirty="0">
                <a:solidFill>
                  <a:schemeClr val="tx1"/>
                </a:solidFill>
                <a:latin typeface="Futura Md" pitchFamily="34" charset="0"/>
              </a:endParaRPr>
            </a:p>
          </p:txBody>
        </p:sp>
        <p:sp>
          <p:nvSpPr>
            <p:cNvPr id="135" name="Rectangle 134"/>
            <p:cNvSpPr/>
            <p:nvPr/>
          </p:nvSpPr>
          <p:spPr>
            <a:xfrm>
              <a:off x="228598" y="2176801"/>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Bewirtungsbeleg</a:t>
              </a:r>
              <a:endParaRPr lang="en-US" sz="1000" dirty="0">
                <a:solidFill>
                  <a:schemeClr val="tx1"/>
                </a:solidFill>
                <a:latin typeface="Futura Md" pitchFamily="34" charset="0"/>
              </a:endParaRPr>
            </a:p>
          </p:txBody>
        </p:sp>
        <p:sp>
          <p:nvSpPr>
            <p:cNvPr id="138" name="Rectangle 137"/>
            <p:cNvSpPr/>
            <p:nvPr/>
          </p:nvSpPr>
          <p:spPr>
            <a:xfrm>
              <a:off x="228598" y="2361858"/>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Vollmacht</a:t>
              </a:r>
              <a:endParaRPr lang="en-US" sz="1000" dirty="0">
                <a:solidFill>
                  <a:schemeClr val="tx1"/>
                </a:solidFill>
                <a:latin typeface="Futura Md" pitchFamily="34" charset="0"/>
              </a:endParaRPr>
            </a:p>
          </p:txBody>
        </p:sp>
        <p:sp>
          <p:nvSpPr>
            <p:cNvPr id="141" name="Rectangle 140"/>
            <p:cNvSpPr/>
            <p:nvPr/>
          </p:nvSpPr>
          <p:spPr>
            <a:xfrm>
              <a:off x="228598" y="2546915"/>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smtClean="0">
                  <a:solidFill>
                    <a:schemeClr val="tx1"/>
                  </a:solidFill>
                  <a:latin typeface="Futura Md" pitchFamily="34" charset="0"/>
                </a:rPr>
                <a:t>EU-</a:t>
              </a:r>
              <a:r>
                <a:rPr lang="en-US" sz="1000" dirty="0" err="1" smtClean="0">
                  <a:solidFill>
                    <a:schemeClr val="tx1"/>
                  </a:solidFill>
                  <a:latin typeface="Futura Md"/>
                </a:rPr>
                <a:t>Überweisung</a:t>
              </a:r>
              <a:endParaRPr lang="en-US" sz="1000" dirty="0">
                <a:solidFill>
                  <a:schemeClr val="tx1"/>
                </a:solidFill>
                <a:latin typeface="Futura Md" pitchFamily="34" charset="0"/>
              </a:endParaRPr>
            </a:p>
          </p:txBody>
        </p:sp>
        <p:sp>
          <p:nvSpPr>
            <p:cNvPr id="144" name="Rectangle 143"/>
            <p:cNvSpPr/>
            <p:nvPr/>
          </p:nvSpPr>
          <p:spPr>
            <a:xfrm>
              <a:off x="228598" y="2731973"/>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Auftragsbuch</a:t>
              </a:r>
              <a:endParaRPr lang="en-US" sz="1000" dirty="0">
                <a:solidFill>
                  <a:schemeClr val="tx1"/>
                </a:solidFill>
                <a:latin typeface="Futura Md" pitchFamily="34" charset="0"/>
              </a:endParaRPr>
            </a:p>
          </p:txBody>
        </p:sp>
        <p:sp>
          <p:nvSpPr>
            <p:cNvPr id="147" name="Rectangle 146"/>
            <p:cNvSpPr/>
            <p:nvPr/>
          </p:nvSpPr>
          <p:spPr>
            <a:xfrm>
              <a:off x="228598" y="2917030"/>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Kostenvoranschlag</a:t>
              </a:r>
              <a:endParaRPr lang="en-US" sz="1000" dirty="0">
                <a:solidFill>
                  <a:schemeClr val="tx1"/>
                </a:solidFill>
                <a:latin typeface="Futura Md" pitchFamily="34" charset="0"/>
              </a:endParaRPr>
            </a:p>
          </p:txBody>
        </p:sp>
        <p:sp>
          <p:nvSpPr>
            <p:cNvPr id="150" name="Rectangle 149"/>
            <p:cNvSpPr/>
            <p:nvPr/>
          </p:nvSpPr>
          <p:spPr>
            <a:xfrm>
              <a:off x="228598" y="3102087"/>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Bewerber-Fragebogen</a:t>
              </a:r>
              <a:endParaRPr lang="en-US" sz="1000" dirty="0">
                <a:solidFill>
                  <a:schemeClr val="tx1"/>
                </a:solidFill>
                <a:latin typeface="Futura Md" pitchFamily="34" charset="0"/>
              </a:endParaRPr>
            </a:p>
          </p:txBody>
        </p:sp>
        <p:sp>
          <p:nvSpPr>
            <p:cNvPr id="153" name="Rectangle 152"/>
            <p:cNvSpPr/>
            <p:nvPr/>
          </p:nvSpPr>
          <p:spPr>
            <a:xfrm>
              <a:off x="228598" y="3287144"/>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Besuchsbericht</a:t>
              </a:r>
              <a:endParaRPr lang="en-US" sz="1000" dirty="0">
                <a:solidFill>
                  <a:schemeClr val="tx1"/>
                </a:solidFill>
                <a:latin typeface="Futura Md" pitchFamily="34" charset="0"/>
              </a:endParaRPr>
            </a:p>
          </p:txBody>
        </p:sp>
        <p:sp>
          <p:nvSpPr>
            <p:cNvPr id="156" name="Rectangle 155"/>
            <p:cNvSpPr/>
            <p:nvPr/>
          </p:nvSpPr>
          <p:spPr>
            <a:xfrm>
              <a:off x="228598" y="3472201"/>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Zielvereinbarung</a:t>
              </a:r>
              <a:endParaRPr lang="en-US" sz="1000" dirty="0">
                <a:solidFill>
                  <a:schemeClr val="tx1"/>
                </a:solidFill>
                <a:latin typeface="Futura Md" pitchFamily="34" charset="0"/>
              </a:endParaRPr>
            </a:p>
          </p:txBody>
        </p:sp>
        <p:sp>
          <p:nvSpPr>
            <p:cNvPr id="159" name="Rectangle 158"/>
            <p:cNvSpPr/>
            <p:nvPr/>
          </p:nvSpPr>
          <p:spPr>
            <a:xfrm>
              <a:off x="228598" y="3657258"/>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Zeitmanagement</a:t>
              </a:r>
              <a:r>
                <a:rPr lang="en-US" sz="1000" dirty="0" smtClean="0">
                  <a:solidFill>
                    <a:schemeClr val="tx1"/>
                  </a:solidFill>
                  <a:latin typeface="Futura Md" pitchFamily="34" charset="0"/>
                </a:rPr>
                <a:t> </a:t>
              </a:r>
              <a:r>
                <a:rPr lang="en-US" sz="1000" dirty="0" err="1" smtClean="0">
                  <a:solidFill>
                    <a:schemeClr val="tx1"/>
                  </a:solidFill>
                  <a:latin typeface="Futura Md" pitchFamily="34" charset="0"/>
                </a:rPr>
                <a:t>Checkliste</a:t>
              </a:r>
              <a:endParaRPr lang="en-US" sz="1000" dirty="0">
                <a:solidFill>
                  <a:schemeClr val="tx1"/>
                </a:solidFill>
                <a:latin typeface="Futura Md" pitchFamily="34" charset="0"/>
              </a:endParaRPr>
            </a:p>
          </p:txBody>
        </p:sp>
        <p:sp>
          <p:nvSpPr>
            <p:cNvPr id="162" name="Rectangle 161"/>
            <p:cNvSpPr/>
            <p:nvPr/>
          </p:nvSpPr>
          <p:spPr>
            <a:xfrm>
              <a:off x="228598" y="3842315"/>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smtClean="0">
                  <a:solidFill>
                    <a:schemeClr val="tx1"/>
                  </a:solidFill>
                  <a:latin typeface="Futura Md" pitchFamily="34" charset="0"/>
                </a:rPr>
                <a:t>SWOT-</a:t>
              </a:r>
              <a:r>
                <a:rPr lang="en-US" sz="1000" dirty="0" err="1" smtClean="0">
                  <a:solidFill>
                    <a:schemeClr val="tx1"/>
                  </a:solidFill>
                  <a:latin typeface="Futura Md" pitchFamily="34" charset="0"/>
                </a:rPr>
                <a:t>Analyse</a:t>
              </a:r>
              <a:endParaRPr lang="en-US" sz="1000" dirty="0">
                <a:solidFill>
                  <a:schemeClr val="tx1"/>
                </a:solidFill>
                <a:latin typeface="Futura Md" pitchFamily="34" charset="0"/>
              </a:endParaRPr>
            </a:p>
          </p:txBody>
        </p:sp>
        <p:sp>
          <p:nvSpPr>
            <p:cNvPr id="165" name="Rectangle 164"/>
            <p:cNvSpPr/>
            <p:nvPr/>
          </p:nvSpPr>
          <p:spPr>
            <a:xfrm>
              <a:off x="228598" y="4027373"/>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Gewerbeanmeldung</a:t>
              </a:r>
              <a:endParaRPr lang="en-US" sz="1000" dirty="0">
                <a:solidFill>
                  <a:schemeClr val="tx1"/>
                </a:solidFill>
                <a:latin typeface="Futura Md" pitchFamily="34" charset="0"/>
              </a:endParaRPr>
            </a:p>
          </p:txBody>
        </p:sp>
        <p:sp>
          <p:nvSpPr>
            <p:cNvPr id="168" name="Rectangle 167"/>
            <p:cNvSpPr/>
            <p:nvPr/>
          </p:nvSpPr>
          <p:spPr>
            <a:xfrm>
              <a:off x="228598" y="4212430"/>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Gewerbeabmeldung</a:t>
              </a:r>
              <a:endParaRPr lang="en-US" sz="1000" dirty="0">
                <a:solidFill>
                  <a:schemeClr val="tx1"/>
                </a:solidFill>
                <a:latin typeface="Futura Md" pitchFamily="34" charset="0"/>
              </a:endParaRPr>
            </a:p>
          </p:txBody>
        </p:sp>
        <p:sp>
          <p:nvSpPr>
            <p:cNvPr id="171" name="Rectangle 170"/>
            <p:cNvSpPr/>
            <p:nvPr/>
          </p:nvSpPr>
          <p:spPr>
            <a:xfrm>
              <a:off x="228598" y="4397487"/>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Umsatzsteuervoranmeldung</a:t>
              </a:r>
              <a:endParaRPr lang="en-US" sz="1000" dirty="0">
                <a:solidFill>
                  <a:schemeClr val="tx1"/>
                </a:solidFill>
                <a:latin typeface="Futura Md" pitchFamily="34" charset="0"/>
              </a:endParaRPr>
            </a:p>
          </p:txBody>
        </p:sp>
        <p:sp>
          <p:nvSpPr>
            <p:cNvPr id="174" name="Rectangle 173"/>
            <p:cNvSpPr/>
            <p:nvPr/>
          </p:nvSpPr>
          <p:spPr>
            <a:xfrm>
              <a:off x="228598" y="4582544"/>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Einkommensteuererkl</a:t>
              </a:r>
              <a:r>
                <a:rPr lang="en-US" sz="1000" dirty="0" err="1" smtClean="0">
                  <a:solidFill>
                    <a:schemeClr val="tx1"/>
                  </a:solidFill>
                  <a:latin typeface="Futura Md"/>
                </a:rPr>
                <a:t>ärung</a:t>
              </a:r>
              <a:endParaRPr lang="en-US" sz="1000" dirty="0">
                <a:solidFill>
                  <a:schemeClr val="tx1"/>
                </a:solidFill>
                <a:latin typeface="Futura Md" pitchFamily="34" charset="0"/>
              </a:endParaRPr>
            </a:p>
          </p:txBody>
        </p:sp>
        <p:sp>
          <p:nvSpPr>
            <p:cNvPr id="177" name="Rectangle 176"/>
            <p:cNvSpPr/>
            <p:nvPr/>
          </p:nvSpPr>
          <p:spPr>
            <a:xfrm>
              <a:off x="228598" y="4767601"/>
              <a:ext cx="1986281"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1000" dirty="0" err="1" smtClean="0">
                  <a:solidFill>
                    <a:schemeClr val="tx1"/>
                  </a:solidFill>
                  <a:latin typeface="Futura Md" pitchFamily="34" charset="0"/>
                </a:rPr>
                <a:t>Anlage</a:t>
              </a:r>
              <a:r>
                <a:rPr lang="en-US" sz="1000" dirty="0" smtClean="0">
                  <a:solidFill>
                    <a:schemeClr val="tx1"/>
                  </a:solidFill>
                  <a:latin typeface="Futura Md" pitchFamily="34" charset="0"/>
                </a:rPr>
                <a:t> N </a:t>
              </a:r>
              <a:r>
                <a:rPr lang="en-US" sz="1000" dirty="0" err="1" smtClean="0">
                  <a:solidFill>
                    <a:schemeClr val="tx1"/>
                  </a:solidFill>
                  <a:latin typeface="Futura Md" pitchFamily="34" charset="0"/>
                </a:rPr>
                <a:t>zur</a:t>
              </a:r>
              <a:r>
                <a:rPr lang="en-US" sz="1000" dirty="0" smtClean="0">
                  <a:solidFill>
                    <a:schemeClr val="tx1"/>
                  </a:solidFill>
                  <a:latin typeface="Futura Md" pitchFamily="34" charset="0"/>
                </a:rPr>
                <a:t> </a:t>
              </a:r>
              <a:r>
                <a:rPr lang="en-US" sz="1000" dirty="0" err="1" smtClean="0">
                  <a:solidFill>
                    <a:schemeClr val="tx1"/>
                  </a:solidFill>
                  <a:latin typeface="Futura Md" pitchFamily="34" charset="0"/>
                </a:rPr>
                <a:t>Einkommensteuererkl</a:t>
              </a:r>
              <a:r>
                <a:rPr lang="en-US" sz="1000" dirty="0" err="1" smtClean="0">
                  <a:solidFill>
                    <a:schemeClr val="tx1"/>
                  </a:solidFill>
                  <a:latin typeface="Futura Md"/>
                </a:rPr>
                <a:t>ärung</a:t>
              </a:r>
              <a:endParaRPr lang="en-US" sz="1000" dirty="0">
                <a:solidFill>
                  <a:schemeClr val="tx1"/>
                </a:solidFill>
                <a:latin typeface="Futura Md" pitchFamily="34" charset="0"/>
              </a:endParaRPr>
            </a:p>
          </p:txBody>
        </p:sp>
      </p:grpSp>
      <p:sp>
        <p:nvSpPr>
          <p:cNvPr id="117" name="Rectangle 116"/>
          <p:cNvSpPr/>
          <p:nvPr/>
        </p:nvSpPr>
        <p:spPr>
          <a:xfrm>
            <a:off x="0" y="-91595"/>
            <a:ext cx="5247670" cy="830972"/>
          </a:xfrm>
          <a:prstGeom prst="rect">
            <a:avLst/>
          </a:prstGeom>
          <a:noFill/>
        </p:spPr>
        <p:txBody>
          <a:bodyPr wrap="none" lIns="91416" tIns="45708" rIns="91416" bIns="45708">
            <a:spAutoFit/>
          </a:bodyPr>
          <a:lstStyle/>
          <a:p>
            <a:r>
              <a:rPr lang="en-US" sz="48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FORMBLITZ, </a:t>
            </a:r>
            <a:r>
              <a:rPr lang="en-US" sz="3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continued</a:t>
            </a:r>
            <a:endParaRPr lang="en-US" sz="3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118" name="Picture 12" descr="http://www.formblitz.ch/images_neu/logos/Formblitz_Logo_234_farbe.gif"/>
          <p:cNvPicPr>
            <a:picLocks noChangeAspect="1" noChangeArrowheads="1"/>
          </p:cNvPicPr>
          <p:nvPr/>
        </p:nvPicPr>
        <p:blipFill>
          <a:blip r:embed="rId3" cstate="screen"/>
          <a:srcRect/>
          <a:stretch>
            <a:fillRect/>
          </a:stretch>
        </p:blipFill>
        <p:spPr bwMode="auto">
          <a:xfrm>
            <a:off x="7361280" y="135731"/>
            <a:ext cx="1020720" cy="152400"/>
          </a:xfrm>
          <a:prstGeom prst="rect">
            <a:avLst/>
          </a:prstGeom>
          <a:noFill/>
          <a:ln w="9525">
            <a:noFill/>
            <a:miter lim="800000"/>
            <a:headEnd/>
            <a:tailEnd/>
          </a:ln>
        </p:spPr>
      </p:pic>
      <p:pic>
        <p:nvPicPr>
          <p:cNvPr id="119" name="Picture 118" descr="C:\Users\SFONTAIN\AppData\Local\Microsoft\Windows\Temporary Internet Files\Content.Outlook\0W8C2EGG\formblitz (2).png"/>
          <p:cNvPicPr>
            <a:picLocks noChangeAspect="1" noChangeArrowheads="1"/>
          </p:cNvPicPr>
          <p:nvPr/>
        </p:nvPicPr>
        <p:blipFill>
          <a:blip r:embed="rId4" cstate="print"/>
          <a:srcRect/>
          <a:stretch>
            <a:fillRect/>
          </a:stretch>
        </p:blipFill>
        <p:spPr bwMode="auto">
          <a:xfrm>
            <a:off x="8610600" y="59531"/>
            <a:ext cx="457200" cy="457200"/>
          </a:xfrm>
          <a:prstGeom prst="rect">
            <a:avLst/>
          </a:prstGeom>
          <a:noFill/>
          <a:effectLst>
            <a:outerShdw blurRad="50800" dist="38100" dir="2700000" algn="tl" rotWithShape="0">
              <a:prstClr val="black">
                <a:alpha val="40000"/>
              </a:prstClr>
            </a:outerShdw>
          </a:effectLst>
        </p:spPr>
      </p:pic>
      <p:grpSp>
        <p:nvGrpSpPr>
          <p:cNvPr id="219" name="Group 218"/>
          <p:cNvGrpSpPr/>
          <p:nvPr/>
        </p:nvGrpSpPr>
        <p:grpSpPr>
          <a:xfrm>
            <a:off x="4343400" y="973931"/>
            <a:ext cx="4648200" cy="4114800"/>
            <a:chOff x="4191000" y="973931"/>
            <a:chExt cx="4648200" cy="4114800"/>
          </a:xfrm>
        </p:grpSpPr>
        <p:sp>
          <p:nvSpPr>
            <p:cNvPr id="37" name="Rectangle 36"/>
            <p:cNvSpPr/>
            <p:nvPr/>
          </p:nvSpPr>
          <p:spPr>
            <a:xfrm>
              <a:off x="4191000" y="11263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29" name="Rectangle 28"/>
            <p:cNvSpPr/>
            <p:nvPr/>
          </p:nvSpPr>
          <p:spPr>
            <a:xfrm>
              <a:off x="4191000" y="9739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B</a:t>
              </a:r>
              <a:r>
                <a:rPr lang="el-GR" sz="900" dirty="0" smtClean="0">
                  <a:solidFill>
                    <a:schemeClr val="tx1"/>
                  </a:solidFill>
                  <a:latin typeface="Futura Md"/>
                </a:rPr>
                <a:t>ϋ</a:t>
              </a:r>
              <a:r>
                <a:rPr lang="en-US" sz="900" dirty="0" err="1" smtClean="0">
                  <a:solidFill>
                    <a:schemeClr val="tx1"/>
                  </a:solidFill>
                  <a:latin typeface="Futura Md"/>
                </a:rPr>
                <a:t>ro</a:t>
              </a:r>
              <a:r>
                <a:rPr lang="en-US" sz="900" dirty="0" smtClean="0">
                  <a:solidFill>
                    <a:schemeClr val="tx1"/>
                  </a:solidFill>
                  <a:latin typeface="Futura Md"/>
                </a:rPr>
                <a:t> &amp; </a:t>
              </a:r>
              <a:r>
                <a:rPr lang="en-US" sz="900" dirty="0" err="1" smtClean="0">
                  <a:solidFill>
                    <a:schemeClr val="tx1"/>
                  </a:solidFill>
                  <a:latin typeface="Futura Md"/>
                </a:rPr>
                <a:t>Organisation</a:t>
              </a:r>
              <a:r>
                <a:rPr lang="en-US" sz="900" dirty="0" smtClean="0">
                  <a:solidFill>
                    <a:schemeClr val="tx1"/>
                  </a:solidFill>
                  <a:latin typeface="Futura Md"/>
                </a:rPr>
                <a:t> </a:t>
              </a:r>
              <a:r>
                <a:rPr lang="en-US" sz="700" dirty="0" smtClean="0">
                  <a:solidFill>
                    <a:schemeClr val="tx1"/>
                  </a:solidFill>
                  <a:latin typeface="Futura Md"/>
                </a:rPr>
                <a:t>(Office &amp; Organization)</a:t>
              </a:r>
              <a:endParaRPr lang="en-US" sz="700" dirty="0">
                <a:solidFill>
                  <a:schemeClr val="tx1"/>
                </a:solidFill>
                <a:latin typeface="Futura Md" pitchFamily="34" charset="0"/>
              </a:endParaRPr>
            </a:p>
          </p:txBody>
        </p:sp>
        <p:sp>
          <p:nvSpPr>
            <p:cNvPr id="176" name="Rectangle 175"/>
            <p:cNvSpPr/>
            <p:nvPr/>
          </p:nvSpPr>
          <p:spPr>
            <a:xfrm>
              <a:off x="4191000" y="19645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179" name="Rectangle 178"/>
            <p:cNvSpPr/>
            <p:nvPr/>
          </p:nvSpPr>
          <p:spPr>
            <a:xfrm>
              <a:off x="4191000" y="28027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182" name="Rectangle 181"/>
            <p:cNvSpPr/>
            <p:nvPr/>
          </p:nvSpPr>
          <p:spPr>
            <a:xfrm>
              <a:off x="4191000" y="36409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185" name="Rectangle 184"/>
            <p:cNvSpPr/>
            <p:nvPr/>
          </p:nvSpPr>
          <p:spPr>
            <a:xfrm>
              <a:off x="4191000" y="44791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155" name="Rectangle 154"/>
            <p:cNvSpPr/>
            <p:nvPr/>
          </p:nvSpPr>
          <p:spPr>
            <a:xfrm>
              <a:off x="4191000" y="18121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Unternehmen</a:t>
              </a:r>
              <a:r>
                <a:rPr lang="en-US" sz="900" dirty="0" smtClean="0">
                  <a:solidFill>
                    <a:schemeClr val="tx1"/>
                  </a:solidFill>
                  <a:latin typeface="Futura Md" pitchFamily="34" charset="0"/>
                </a:rPr>
                <a:t> &amp; </a:t>
              </a:r>
              <a:r>
                <a:rPr lang="en-US" sz="900" dirty="0" err="1" smtClean="0">
                  <a:solidFill>
                    <a:schemeClr val="tx1"/>
                  </a:solidFill>
                  <a:latin typeface="Futura Md" pitchFamily="34" charset="0"/>
                </a:rPr>
                <a:t>Finanzen</a:t>
              </a:r>
              <a:r>
                <a:rPr lang="en-US" sz="900" dirty="0" smtClean="0">
                  <a:solidFill>
                    <a:schemeClr val="tx1"/>
                  </a:solidFill>
                  <a:latin typeface="Futura Md"/>
                </a:rPr>
                <a:t> </a:t>
              </a:r>
              <a:r>
                <a:rPr lang="en-US" sz="700" dirty="0" smtClean="0">
                  <a:solidFill>
                    <a:schemeClr val="tx1"/>
                  </a:solidFill>
                  <a:latin typeface="Futura Md"/>
                </a:rPr>
                <a:t>(Business &amp; Finance)</a:t>
              </a:r>
              <a:endParaRPr lang="en-US" sz="700" dirty="0">
                <a:solidFill>
                  <a:schemeClr val="tx1"/>
                </a:solidFill>
                <a:latin typeface="Futura Md" pitchFamily="34" charset="0"/>
              </a:endParaRPr>
            </a:p>
          </p:txBody>
        </p:sp>
        <p:sp>
          <p:nvSpPr>
            <p:cNvPr id="161" name="Rectangle 160"/>
            <p:cNvSpPr/>
            <p:nvPr/>
          </p:nvSpPr>
          <p:spPr>
            <a:xfrm>
              <a:off x="4191000" y="26503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Arbeit</a:t>
              </a:r>
              <a:r>
                <a:rPr lang="en-US" sz="900" dirty="0" smtClean="0">
                  <a:solidFill>
                    <a:schemeClr val="tx1"/>
                  </a:solidFill>
                  <a:latin typeface="Futura Md" pitchFamily="34" charset="0"/>
                </a:rPr>
                <a:t> &amp; </a:t>
              </a:r>
              <a:r>
                <a:rPr lang="en-US" sz="900" dirty="0" err="1" smtClean="0">
                  <a:solidFill>
                    <a:schemeClr val="tx1"/>
                  </a:solidFill>
                  <a:latin typeface="Futura Md" pitchFamily="34" charset="0"/>
                </a:rPr>
                <a:t>Karriere</a:t>
              </a:r>
              <a:r>
                <a:rPr lang="en-US" sz="900" dirty="0" smtClean="0">
                  <a:solidFill>
                    <a:schemeClr val="tx1"/>
                  </a:solidFill>
                  <a:latin typeface="Futura Md" pitchFamily="34" charset="0"/>
                </a:rPr>
                <a:t> </a:t>
              </a:r>
              <a:r>
                <a:rPr lang="en-US" sz="700" dirty="0" smtClean="0">
                  <a:solidFill>
                    <a:schemeClr val="tx1"/>
                  </a:solidFill>
                  <a:latin typeface="Futura Md"/>
                </a:rPr>
                <a:t>(Work &amp; Career)</a:t>
              </a:r>
              <a:endParaRPr lang="en-US" sz="700" dirty="0">
                <a:solidFill>
                  <a:schemeClr val="tx1"/>
                </a:solidFill>
                <a:latin typeface="Futura Md" pitchFamily="34" charset="0"/>
              </a:endParaRPr>
            </a:p>
          </p:txBody>
        </p:sp>
        <p:sp>
          <p:nvSpPr>
            <p:cNvPr id="167" name="Rectangle 166"/>
            <p:cNvSpPr/>
            <p:nvPr/>
          </p:nvSpPr>
          <p:spPr>
            <a:xfrm>
              <a:off x="4191000" y="34885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Haus</a:t>
              </a:r>
              <a:r>
                <a:rPr lang="en-US" sz="900" dirty="0" smtClean="0">
                  <a:solidFill>
                    <a:schemeClr val="tx1"/>
                  </a:solidFill>
                  <a:latin typeface="Futura Md" pitchFamily="34" charset="0"/>
                </a:rPr>
                <a:t> &amp; </a:t>
              </a:r>
              <a:r>
                <a:rPr lang="en-US" sz="900" dirty="0" err="1" smtClean="0">
                  <a:solidFill>
                    <a:schemeClr val="tx1"/>
                  </a:solidFill>
                  <a:latin typeface="Futura Md" pitchFamily="34" charset="0"/>
                </a:rPr>
                <a:t>Wohnen</a:t>
              </a:r>
              <a:r>
                <a:rPr lang="en-US" sz="900" dirty="0" smtClean="0">
                  <a:solidFill>
                    <a:schemeClr val="tx1"/>
                  </a:solidFill>
                  <a:latin typeface="Futura Md" pitchFamily="34" charset="0"/>
                </a:rPr>
                <a:t> </a:t>
              </a:r>
              <a:r>
                <a:rPr lang="en-US" sz="700" dirty="0" smtClean="0">
                  <a:solidFill>
                    <a:schemeClr val="tx1"/>
                  </a:solidFill>
                  <a:latin typeface="Futura Md" pitchFamily="34" charset="0"/>
                </a:rPr>
                <a:t>(House &amp; Living)</a:t>
              </a:r>
              <a:endParaRPr lang="en-US" sz="700" dirty="0">
                <a:solidFill>
                  <a:schemeClr val="tx1"/>
                </a:solidFill>
                <a:latin typeface="Futura Md" pitchFamily="34" charset="0"/>
              </a:endParaRPr>
            </a:p>
          </p:txBody>
        </p:sp>
        <p:sp>
          <p:nvSpPr>
            <p:cNvPr id="173" name="Rectangle 172"/>
            <p:cNvSpPr/>
            <p:nvPr/>
          </p:nvSpPr>
          <p:spPr>
            <a:xfrm>
              <a:off x="4191000" y="43267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Auto Mobiles </a:t>
              </a:r>
              <a:r>
                <a:rPr lang="en-US" sz="700" dirty="0" smtClean="0">
                  <a:solidFill>
                    <a:schemeClr val="tx1"/>
                  </a:solidFill>
                  <a:latin typeface="Futura Md" pitchFamily="34" charset="0"/>
                </a:rPr>
                <a:t>(Cars &amp; Moving)</a:t>
              </a:r>
              <a:endParaRPr lang="en-US" sz="400" dirty="0">
                <a:solidFill>
                  <a:schemeClr val="tx1"/>
                </a:solidFill>
                <a:latin typeface="Futura Md" pitchFamily="34" charset="0"/>
              </a:endParaRPr>
            </a:p>
          </p:txBody>
        </p:sp>
        <p:sp>
          <p:nvSpPr>
            <p:cNvPr id="188" name="Rectangle 187"/>
            <p:cNvSpPr/>
            <p:nvPr/>
          </p:nvSpPr>
          <p:spPr>
            <a:xfrm>
              <a:off x="6553200" y="11263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191" name="Rectangle 190"/>
            <p:cNvSpPr/>
            <p:nvPr/>
          </p:nvSpPr>
          <p:spPr>
            <a:xfrm>
              <a:off x="6553200" y="9739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Ehe</a:t>
              </a:r>
              <a:r>
                <a:rPr lang="en-US" sz="900" dirty="0" smtClean="0">
                  <a:solidFill>
                    <a:schemeClr val="tx1"/>
                  </a:solidFill>
                  <a:latin typeface="Futura Md" pitchFamily="34" charset="0"/>
                </a:rPr>
                <a:t> </a:t>
              </a:r>
              <a:r>
                <a:rPr lang="en-US" sz="900" dirty="0" smtClean="0">
                  <a:solidFill>
                    <a:schemeClr val="tx1"/>
                  </a:solidFill>
                  <a:latin typeface="Futura Md"/>
                </a:rPr>
                <a:t>&amp; </a:t>
              </a:r>
              <a:r>
                <a:rPr lang="en-US" sz="900" dirty="0" err="1" smtClean="0">
                  <a:solidFill>
                    <a:schemeClr val="tx1"/>
                  </a:solidFill>
                  <a:latin typeface="Futura Md"/>
                </a:rPr>
                <a:t>Erbschaft</a:t>
              </a:r>
              <a:r>
                <a:rPr lang="en-US" sz="900" dirty="0" smtClean="0">
                  <a:solidFill>
                    <a:schemeClr val="tx1"/>
                  </a:solidFill>
                  <a:latin typeface="Futura Md"/>
                </a:rPr>
                <a:t> </a:t>
              </a:r>
              <a:r>
                <a:rPr lang="en-US" sz="700" dirty="0" smtClean="0">
                  <a:solidFill>
                    <a:schemeClr val="tx1"/>
                  </a:solidFill>
                  <a:latin typeface="Futura Md"/>
                </a:rPr>
                <a:t>(Marriage &amp; Wills)</a:t>
              </a:r>
              <a:endParaRPr lang="en-US" sz="700" dirty="0">
                <a:solidFill>
                  <a:schemeClr val="tx1"/>
                </a:solidFill>
                <a:latin typeface="Futura Md" pitchFamily="34" charset="0"/>
              </a:endParaRPr>
            </a:p>
          </p:txBody>
        </p:sp>
        <p:sp>
          <p:nvSpPr>
            <p:cNvPr id="194" name="Rectangle 193"/>
            <p:cNvSpPr/>
            <p:nvPr/>
          </p:nvSpPr>
          <p:spPr>
            <a:xfrm>
              <a:off x="6553200" y="19645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214" name="Rectangle 213"/>
            <p:cNvSpPr/>
            <p:nvPr/>
          </p:nvSpPr>
          <p:spPr>
            <a:xfrm>
              <a:off x="6553200" y="28027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215" name="Rectangle 214"/>
            <p:cNvSpPr/>
            <p:nvPr/>
          </p:nvSpPr>
          <p:spPr>
            <a:xfrm>
              <a:off x="6553200" y="3640931"/>
              <a:ext cx="22860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600" dirty="0" err="1" smtClean="0">
                  <a:solidFill>
                    <a:schemeClr val="tx1"/>
                  </a:solidFill>
                  <a:latin typeface="Futura Md" pitchFamily="34" charset="0"/>
                </a:rPr>
                <a:t>Vorlagen</a:t>
              </a:r>
              <a:r>
                <a:rPr lang="en-US" sz="600" dirty="0" smtClean="0">
                  <a:solidFill>
                    <a:schemeClr val="tx1"/>
                  </a:solidFill>
                  <a:latin typeface="Futura Md" pitchFamily="34" charset="0"/>
                </a:rPr>
                <a:t> &amp; </a:t>
              </a:r>
              <a:r>
                <a:rPr lang="en-US" sz="600" dirty="0" err="1" smtClean="0">
                  <a:solidFill>
                    <a:schemeClr val="tx1"/>
                  </a:solidFill>
                  <a:latin typeface="Futura Md" pitchFamily="34" charset="0"/>
                </a:rPr>
                <a:t>Formulare</a:t>
              </a:r>
              <a:r>
                <a:rPr lang="en-US" sz="600" dirty="0" smtClean="0">
                  <a:solidFill>
                    <a:schemeClr val="tx1"/>
                  </a:solidFill>
                  <a:latin typeface="Futura Md" pitchFamily="34" charset="0"/>
                </a:rPr>
                <a:t> 	(Templates &amp; Forms)</a:t>
              </a:r>
            </a:p>
            <a:p>
              <a:pPr marL="119063" indent="-119063">
                <a:buFont typeface="Wingdings" pitchFamily="2" charset="2"/>
                <a:buChar char="§"/>
                <a:tabLst>
                  <a:tab pos="1030288" algn="l"/>
                </a:tabLst>
              </a:pPr>
              <a:r>
                <a:rPr lang="en-US" sz="600" dirty="0" err="1" smtClean="0">
                  <a:solidFill>
                    <a:schemeClr val="tx1"/>
                  </a:solidFill>
                  <a:latin typeface="Futura Md" pitchFamily="34" charset="0"/>
                </a:rPr>
                <a:t>Vertr</a:t>
              </a:r>
              <a:r>
                <a:rPr lang="en-US" sz="600" dirty="0" err="1" smtClean="0">
                  <a:solidFill>
                    <a:schemeClr val="tx1"/>
                  </a:solidFill>
                  <a:latin typeface="Futura Md"/>
                </a:rPr>
                <a:t>äge</a:t>
              </a:r>
              <a:r>
                <a:rPr lang="en-US" sz="600" dirty="0" smtClean="0">
                  <a:solidFill>
                    <a:schemeClr val="tx1"/>
                  </a:solidFill>
                  <a:latin typeface="Futura Md"/>
                </a:rPr>
                <a:t> &amp; </a:t>
              </a:r>
              <a:r>
                <a:rPr lang="en-US" sz="600" dirty="0" err="1" smtClean="0">
                  <a:solidFill>
                    <a:schemeClr val="tx1"/>
                  </a:solidFill>
                  <a:latin typeface="Futura Md"/>
                </a:rPr>
                <a:t>Verf</a:t>
              </a:r>
              <a:r>
                <a:rPr lang="el-GR" sz="600" dirty="0" smtClean="0">
                  <a:solidFill>
                    <a:schemeClr val="tx1"/>
                  </a:solidFill>
                  <a:latin typeface="Futura Md"/>
                </a:rPr>
                <a:t>ϋ</a:t>
              </a:r>
              <a:r>
                <a:rPr lang="en-US" sz="600" dirty="0" err="1" smtClean="0">
                  <a:solidFill>
                    <a:schemeClr val="tx1"/>
                  </a:solidFill>
                  <a:latin typeface="Futura Md"/>
                </a:rPr>
                <a:t>gungen</a:t>
              </a:r>
              <a:r>
                <a:rPr lang="en-US" sz="600" dirty="0" smtClean="0">
                  <a:solidFill>
                    <a:schemeClr val="tx1"/>
                  </a:solidFill>
                  <a:latin typeface="Futura Md"/>
                </a:rPr>
                <a:t>	(Contracts &amp; Directions)</a:t>
              </a:r>
            </a:p>
            <a:p>
              <a:pPr marL="119063" indent="-119063">
                <a:buFont typeface="Wingdings" pitchFamily="2" charset="2"/>
                <a:buChar char="§"/>
                <a:tabLst>
                  <a:tab pos="1030288" algn="l"/>
                </a:tabLst>
              </a:pPr>
              <a:r>
                <a:rPr lang="en-US" sz="600" dirty="0" err="1" smtClean="0">
                  <a:solidFill>
                    <a:schemeClr val="tx1"/>
                  </a:solidFill>
                  <a:latin typeface="Futura Md"/>
                </a:rPr>
                <a:t>Musterbriefe</a:t>
              </a:r>
              <a:r>
                <a:rPr lang="en-US" sz="600" dirty="0" smtClean="0">
                  <a:solidFill>
                    <a:schemeClr val="tx1"/>
                  </a:solidFill>
                  <a:latin typeface="Futura Md"/>
                </a:rPr>
                <a:t> 	(Sample Letters)</a:t>
              </a:r>
            </a:p>
            <a:p>
              <a:pPr marL="119063" indent="-119063">
                <a:buFont typeface="Wingdings" pitchFamily="2" charset="2"/>
                <a:buChar char="§"/>
                <a:tabLst>
                  <a:tab pos="1030288" algn="l"/>
                </a:tabLst>
              </a:pPr>
              <a:r>
                <a:rPr lang="en-US" sz="600" dirty="0" err="1" smtClean="0">
                  <a:solidFill>
                    <a:schemeClr val="tx1"/>
                  </a:solidFill>
                  <a:latin typeface="Futura Md"/>
                </a:rPr>
                <a:t>Checklisten</a:t>
              </a:r>
              <a:r>
                <a:rPr lang="en-US" sz="600" dirty="0" smtClean="0">
                  <a:solidFill>
                    <a:schemeClr val="tx1"/>
                  </a:solidFill>
                  <a:latin typeface="Futura Md"/>
                </a:rPr>
                <a:t> 	(Checklists)</a:t>
              </a:r>
            </a:p>
            <a:p>
              <a:pPr marL="119063" indent="-119063">
                <a:buFont typeface="Wingdings" pitchFamily="2" charset="2"/>
                <a:buChar char="§"/>
                <a:tabLst>
                  <a:tab pos="1030288" algn="l"/>
                </a:tabLst>
              </a:pPr>
              <a:r>
                <a:rPr lang="en-US" sz="600" dirty="0" err="1" smtClean="0">
                  <a:solidFill>
                    <a:schemeClr val="tx1"/>
                  </a:solidFill>
                  <a:latin typeface="Futura Md"/>
                </a:rPr>
                <a:t>Kurzratgeber</a:t>
              </a:r>
              <a:r>
                <a:rPr lang="en-US" sz="600" dirty="0" smtClean="0">
                  <a:solidFill>
                    <a:schemeClr val="tx1"/>
                  </a:solidFill>
                  <a:latin typeface="Futura Md"/>
                </a:rPr>
                <a:t>	(Short Guides)</a:t>
              </a:r>
            </a:p>
            <a:p>
              <a:pPr marL="119063" indent="-119063">
                <a:buFont typeface="Wingdings" pitchFamily="2" charset="2"/>
                <a:buChar char="§"/>
                <a:tabLst>
                  <a:tab pos="1030288" algn="l"/>
                </a:tabLst>
              </a:pPr>
              <a:r>
                <a:rPr lang="en-US" sz="600" dirty="0" err="1" smtClean="0">
                  <a:solidFill>
                    <a:schemeClr val="tx1"/>
                  </a:solidFill>
                  <a:latin typeface="Futura Md"/>
                </a:rPr>
                <a:t>Songstiges</a:t>
              </a:r>
              <a:r>
                <a:rPr lang="en-US" sz="600" dirty="0" smtClean="0">
                  <a:solidFill>
                    <a:schemeClr val="tx1"/>
                  </a:solidFill>
                  <a:latin typeface="Futura Md"/>
                </a:rPr>
                <a:t>	(Other)</a:t>
              </a:r>
              <a:endParaRPr lang="en-US" sz="600" dirty="0">
                <a:solidFill>
                  <a:schemeClr val="tx1"/>
                </a:solidFill>
                <a:latin typeface="Futura Md" pitchFamily="34" charset="0"/>
              </a:endParaRPr>
            </a:p>
          </p:txBody>
        </p:sp>
        <p:sp>
          <p:nvSpPr>
            <p:cNvPr id="216" name="Rectangle 215"/>
            <p:cNvSpPr/>
            <p:nvPr/>
          </p:nvSpPr>
          <p:spPr>
            <a:xfrm>
              <a:off x="6553200" y="18121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Familie</a:t>
              </a:r>
              <a:r>
                <a:rPr lang="en-US" sz="900" dirty="0" smtClean="0">
                  <a:solidFill>
                    <a:schemeClr val="tx1"/>
                  </a:solidFill>
                  <a:latin typeface="Futura Md" pitchFamily="34" charset="0"/>
                </a:rPr>
                <a:t> &amp; </a:t>
              </a:r>
              <a:r>
                <a:rPr lang="en-US" sz="900" dirty="0" err="1" smtClean="0">
                  <a:solidFill>
                    <a:schemeClr val="tx1"/>
                  </a:solidFill>
                  <a:latin typeface="Futura Md" pitchFamily="34" charset="0"/>
                </a:rPr>
                <a:t>Freizeit</a:t>
              </a:r>
              <a:r>
                <a:rPr lang="en-US" sz="900" dirty="0" smtClean="0">
                  <a:solidFill>
                    <a:schemeClr val="tx1"/>
                  </a:solidFill>
                  <a:latin typeface="Futura Md" pitchFamily="34" charset="0"/>
                </a:rPr>
                <a:t> </a:t>
              </a:r>
              <a:r>
                <a:rPr lang="en-US" sz="700" dirty="0" smtClean="0">
                  <a:solidFill>
                    <a:schemeClr val="tx1"/>
                  </a:solidFill>
                  <a:latin typeface="Futura Md"/>
                </a:rPr>
                <a:t>(Family &amp; Leisure)</a:t>
              </a:r>
              <a:endParaRPr lang="en-US" sz="700" dirty="0">
                <a:solidFill>
                  <a:schemeClr val="tx1"/>
                </a:solidFill>
                <a:latin typeface="Futura Md" pitchFamily="34" charset="0"/>
              </a:endParaRPr>
            </a:p>
          </p:txBody>
        </p:sp>
        <p:sp>
          <p:nvSpPr>
            <p:cNvPr id="217" name="Rectangle 216"/>
            <p:cNvSpPr/>
            <p:nvPr/>
          </p:nvSpPr>
          <p:spPr>
            <a:xfrm>
              <a:off x="6553200" y="26503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Gesundheit</a:t>
              </a:r>
              <a:r>
                <a:rPr lang="en-US" sz="900" dirty="0" smtClean="0">
                  <a:solidFill>
                    <a:schemeClr val="tx1"/>
                  </a:solidFill>
                  <a:latin typeface="Futura Md" pitchFamily="34" charset="0"/>
                </a:rPr>
                <a:t> &amp; </a:t>
              </a:r>
              <a:r>
                <a:rPr lang="en-US" sz="900" dirty="0" err="1" smtClean="0">
                  <a:solidFill>
                    <a:schemeClr val="tx1"/>
                  </a:solidFill>
                  <a:latin typeface="Futura Md" pitchFamily="34" charset="0"/>
                </a:rPr>
                <a:t>Vorsorge</a:t>
              </a:r>
              <a:r>
                <a:rPr lang="en-US" sz="900" dirty="0" smtClean="0">
                  <a:solidFill>
                    <a:schemeClr val="tx1"/>
                  </a:solidFill>
                  <a:latin typeface="Futura Md" pitchFamily="34" charset="0"/>
                </a:rPr>
                <a:t> </a:t>
              </a:r>
              <a:r>
                <a:rPr lang="en-US" sz="700" dirty="0" smtClean="0">
                  <a:solidFill>
                    <a:schemeClr val="tx1"/>
                  </a:solidFill>
                  <a:latin typeface="Futura Md"/>
                </a:rPr>
                <a:t>(Health &amp; Provision)</a:t>
              </a:r>
              <a:endParaRPr lang="en-US" sz="700" dirty="0">
                <a:solidFill>
                  <a:schemeClr val="tx1"/>
                </a:solidFill>
                <a:latin typeface="Futura Md" pitchFamily="34" charset="0"/>
              </a:endParaRPr>
            </a:p>
          </p:txBody>
        </p:sp>
        <p:sp>
          <p:nvSpPr>
            <p:cNvPr id="218" name="Rectangle 217"/>
            <p:cNvSpPr/>
            <p:nvPr/>
          </p:nvSpPr>
          <p:spPr>
            <a:xfrm>
              <a:off x="6553200" y="3488531"/>
              <a:ext cx="2286000" cy="1524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solidFill>
                    <a:schemeClr val="tx1"/>
                  </a:solidFill>
                  <a:latin typeface="Futura Md" pitchFamily="34" charset="0"/>
                </a:rPr>
                <a:t>Steuer</a:t>
              </a:r>
              <a:r>
                <a:rPr lang="en-US" sz="900" dirty="0" smtClean="0">
                  <a:solidFill>
                    <a:schemeClr val="tx1"/>
                  </a:solidFill>
                  <a:latin typeface="Futura Md" pitchFamily="34" charset="0"/>
                </a:rPr>
                <a:t> &amp; </a:t>
              </a:r>
              <a:r>
                <a:rPr lang="en-US" sz="900" dirty="0" err="1" smtClean="0">
                  <a:solidFill>
                    <a:schemeClr val="tx1"/>
                  </a:solidFill>
                  <a:latin typeface="Futura Md" pitchFamily="34" charset="0"/>
                </a:rPr>
                <a:t>Beh</a:t>
              </a:r>
              <a:r>
                <a:rPr lang="en-US" sz="900" dirty="0" err="1" smtClean="0">
                  <a:solidFill>
                    <a:schemeClr val="tx1"/>
                  </a:solidFill>
                  <a:latin typeface="Futura Md"/>
                </a:rPr>
                <a:t>örden</a:t>
              </a:r>
              <a:r>
                <a:rPr lang="en-US" sz="900" dirty="0" smtClean="0">
                  <a:solidFill>
                    <a:schemeClr val="tx1"/>
                  </a:solidFill>
                  <a:latin typeface="Futura Md"/>
                </a:rPr>
                <a:t> </a:t>
              </a:r>
              <a:r>
                <a:rPr lang="en-US" sz="700" dirty="0" smtClean="0">
                  <a:solidFill>
                    <a:schemeClr val="tx1"/>
                  </a:solidFill>
                  <a:latin typeface="Futura Md" pitchFamily="34" charset="0"/>
                </a:rPr>
                <a:t>(Tax &amp; Government)</a:t>
              </a:r>
              <a:endParaRPr lang="en-US" sz="700" dirty="0">
                <a:solidFill>
                  <a:schemeClr val="tx1"/>
                </a:solidFill>
                <a:latin typeface="Futura Md" pitchFamily="34" charset="0"/>
              </a:endParaRPr>
            </a:p>
          </p:txBody>
        </p:sp>
      </p:grpSp>
      <p:grpSp>
        <p:nvGrpSpPr>
          <p:cNvPr id="220" name="Group 219"/>
          <p:cNvGrpSpPr/>
          <p:nvPr/>
        </p:nvGrpSpPr>
        <p:grpSpPr>
          <a:xfrm>
            <a:off x="2590800" y="1126332"/>
            <a:ext cx="1524000" cy="3972946"/>
            <a:chOff x="2301240" y="1251518"/>
            <a:chExt cx="1813560" cy="3608613"/>
          </a:xfrm>
        </p:grpSpPr>
        <p:sp>
          <p:nvSpPr>
            <p:cNvPr id="65" name="Rectangle 64"/>
            <p:cNvSpPr/>
            <p:nvPr/>
          </p:nvSpPr>
          <p:spPr>
            <a:xfrm>
              <a:off x="2301240" y="1251518"/>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receipt</a:t>
              </a:r>
            </a:p>
          </p:txBody>
        </p:sp>
        <p:sp>
          <p:nvSpPr>
            <p:cNvPr id="124" name="Rectangle 123"/>
            <p:cNvSpPr/>
            <p:nvPr/>
          </p:nvSpPr>
          <p:spPr>
            <a:xfrm>
              <a:off x="2301240" y="1991745"/>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travel expense report</a:t>
              </a:r>
            </a:p>
          </p:txBody>
        </p:sp>
        <p:sp>
          <p:nvSpPr>
            <p:cNvPr id="127" name="Rectangle 126"/>
            <p:cNvSpPr/>
            <p:nvPr/>
          </p:nvSpPr>
          <p:spPr>
            <a:xfrm>
              <a:off x="2301240" y="1436574"/>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bill</a:t>
              </a:r>
            </a:p>
          </p:txBody>
        </p:sp>
        <p:sp>
          <p:nvSpPr>
            <p:cNvPr id="130" name="Rectangle 129"/>
            <p:cNvSpPr/>
            <p:nvPr/>
          </p:nvSpPr>
          <p:spPr>
            <a:xfrm>
              <a:off x="2301240" y="1621631"/>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memo</a:t>
              </a:r>
            </a:p>
          </p:txBody>
        </p:sp>
        <p:sp>
          <p:nvSpPr>
            <p:cNvPr id="133" name="Rectangle 132"/>
            <p:cNvSpPr/>
            <p:nvPr/>
          </p:nvSpPr>
          <p:spPr>
            <a:xfrm>
              <a:off x="2301240" y="1806688"/>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driver’s logbook</a:t>
              </a:r>
            </a:p>
          </p:txBody>
        </p:sp>
        <p:sp>
          <p:nvSpPr>
            <p:cNvPr id="136" name="Rectangle 135"/>
            <p:cNvSpPr/>
            <p:nvPr/>
          </p:nvSpPr>
          <p:spPr>
            <a:xfrm>
              <a:off x="2301240" y="2176802"/>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meal documentation</a:t>
              </a:r>
            </a:p>
          </p:txBody>
        </p:sp>
        <p:sp>
          <p:nvSpPr>
            <p:cNvPr id="139" name="Rectangle 138"/>
            <p:cNvSpPr/>
            <p:nvPr/>
          </p:nvSpPr>
          <p:spPr>
            <a:xfrm>
              <a:off x="2301240" y="2361860"/>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power of attorney</a:t>
              </a:r>
            </a:p>
          </p:txBody>
        </p:sp>
        <p:sp>
          <p:nvSpPr>
            <p:cNvPr id="142" name="Rectangle 141"/>
            <p:cNvSpPr/>
            <p:nvPr/>
          </p:nvSpPr>
          <p:spPr>
            <a:xfrm>
              <a:off x="2301240" y="2546917"/>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bank transfer (European standard)</a:t>
              </a:r>
            </a:p>
          </p:txBody>
        </p:sp>
        <p:sp>
          <p:nvSpPr>
            <p:cNvPr id="145" name="Rectangle 144"/>
            <p:cNvSpPr/>
            <p:nvPr/>
          </p:nvSpPr>
          <p:spPr>
            <a:xfrm>
              <a:off x="2301240" y="2731974"/>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order form</a:t>
              </a:r>
            </a:p>
          </p:txBody>
        </p:sp>
        <p:sp>
          <p:nvSpPr>
            <p:cNvPr id="148" name="Rectangle 147"/>
            <p:cNvSpPr/>
            <p:nvPr/>
          </p:nvSpPr>
          <p:spPr>
            <a:xfrm>
              <a:off x="2301240" y="2917031"/>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cost estimate</a:t>
              </a:r>
            </a:p>
          </p:txBody>
        </p:sp>
        <p:sp>
          <p:nvSpPr>
            <p:cNvPr id="151" name="Rectangle 150"/>
            <p:cNvSpPr/>
            <p:nvPr/>
          </p:nvSpPr>
          <p:spPr>
            <a:xfrm>
              <a:off x="2301240" y="3102088"/>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applicant questionnaire</a:t>
              </a:r>
            </a:p>
          </p:txBody>
        </p:sp>
        <p:sp>
          <p:nvSpPr>
            <p:cNvPr id="154" name="Rectangle 153"/>
            <p:cNvSpPr/>
            <p:nvPr/>
          </p:nvSpPr>
          <p:spPr>
            <a:xfrm>
              <a:off x="2301240" y="3287145"/>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visit report</a:t>
              </a:r>
            </a:p>
          </p:txBody>
        </p:sp>
        <p:sp>
          <p:nvSpPr>
            <p:cNvPr id="157" name="Rectangle 156"/>
            <p:cNvSpPr/>
            <p:nvPr/>
          </p:nvSpPr>
          <p:spPr>
            <a:xfrm>
              <a:off x="2301240" y="3472202"/>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target agreement</a:t>
              </a:r>
            </a:p>
          </p:txBody>
        </p:sp>
        <p:sp>
          <p:nvSpPr>
            <p:cNvPr id="160" name="Rectangle 159"/>
            <p:cNvSpPr/>
            <p:nvPr/>
          </p:nvSpPr>
          <p:spPr>
            <a:xfrm>
              <a:off x="2301240" y="3657260"/>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checklist for time management </a:t>
              </a:r>
            </a:p>
          </p:txBody>
        </p:sp>
        <p:sp>
          <p:nvSpPr>
            <p:cNvPr id="163" name="Rectangle 162"/>
            <p:cNvSpPr/>
            <p:nvPr/>
          </p:nvSpPr>
          <p:spPr>
            <a:xfrm>
              <a:off x="2301240" y="3842317"/>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SWOT-Analysis</a:t>
              </a:r>
            </a:p>
          </p:txBody>
        </p:sp>
        <p:sp>
          <p:nvSpPr>
            <p:cNvPr id="166" name="Rectangle 165"/>
            <p:cNvSpPr/>
            <p:nvPr/>
          </p:nvSpPr>
          <p:spPr>
            <a:xfrm>
              <a:off x="2301240" y="4027374"/>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business registration</a:t>
              </a:r>
            </a:p>
          </p:txBody>
        </p:sp>
        <p:sp>
          <p:nvSpPr>
            <p:cNvPr id="169" name="Rectangle 168"/>
            <p:cNvSpPr/>
            <p:nvPr/>
          </p:nvSpPr>
          <p:spPr>
            <a:xfrm>
              <a:off x="2301240" y="4212431"/>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business checkout</a:t>
              </a:r>
            </a:p>
          </p:txBody>
        </p:sp>
        <p:sp>
          <p:nvSpPr>
            <p:cNvPr id="172" name="Rectangle 171"/>
            <p:cNvSpPr/>
            <p:nvPr/>
          </p:nvSpPr>
          <p:spPr>
            <a:xfrm>
              <a:off x="2301240" y="4397488"/>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turnover tax advance return</a:t>
              </a:r>
            </a:p>
          </p:txBody>
        </p:sp>
        <p:sp>
          <p:nvSpPr>
            <p:cNvPr id="175" name="Rectangle 174"/>
            <p:cNvSpPr/>
            <p:nvPr/>
          </p:nvSpPr>
          <p:spPr>
            <a:xfrm>
              <a:off x="2301240" y="4582545"/>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basic form income tax</a:t>
              </a:r>
            </a:p>
          </p:txBody>
        </p:sp>
        <p:sp>
          <p:nvSpPr>
            <p:cNvPr id="178" name="Rectangle 177"/>
            <p:cNvSpPr/>
            <p:nvPr/>
          </p:nvSpPr>
          <p:spPr>
            <a:xfrm>
              <a:off x="2301240" y="4767602"/>
              <a:ext cx="1813560" cy="9252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r>
                <a:rPr lang="en-US" sz="700" dirty="0" smtClean="0">
                  <a:solidFill>
                    <a:schemeClr val="tx1"/>
                  </a:solidFill>
                  <a:latin typeface="Futura Md" pitchFamily="34" charset="0"/>
                </a:rPr>
                <a:t>tax enclosure N for working people</a:t>
              </a:r>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7785101" y="3797300"/>
            <a:ext cx="1358900" cy="1350963"/>
            <a:chOff x="7785101" y="3797300"/>
            <a:chExt cx="1358900" cy="1350963"/>
          </a:xfrm>
        </p:grpSpPr>
        <p:pic>
          <p:nvPicPr>
            <p:cNvPr id="29"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30" name="Rectangle 29"/>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26" name="Rectangle 25"/>
          <p:cNvSpPr/>
          <p:nvPr/>
        </p:nvSpPr>
        <p:spPr>
          <a:xfrm>
            <a:off x="0" y="1221189"/>
            <a:ext cx="9144000" cy="2800742"/>
          </a:xfrm>
          <a:prstGeom prst="rect">
            <a:avLst/>
          </a:prstGeom>
          <a:noFill/>
        </p:spPr>
        <p:txBody>
          <a:bodyPr wrap="square" lIns="91416" tIns="45708" rIns="91416" bIns="45708">
            <a:spAutoFit/>
          </a:bodyPr>
          <a:lstStyle/>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effectLst>
                <a:latin typeface="Futura Hv" pitchFamily="34" charset="0"/>
                <a:cs typeface="Aharoni" pitchFamily="2" charset="-79"/>
              </a:rPr>
              <a:t>EXPENSE</a:t>
            </a:r>
          </a:p>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MANAGEMENT</a:t>
            </a:r>
            <a:endParaRPr lang="en-US" sz="4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050132"/>
            <a:ext cx="3505200" cy="1219200"/>
            <a:chOff x="152400" y="1583531"/>
            <a:chExt cx="3124200" cy="9441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0317" y="1884159"/>
              <a:ext cx="3048000" cy="643472"/>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Print reports from your QuickBook</a:t>
              </a:r>
              <a:r>
                <a:rPr lang="en-US" sz="1200" dirty="0" smtClean="0">
                  <a:ln w="254000">
                    <a:noFill/>
                    <a:prstDash val="solid"/>
                  </a:ln>
                  <a:solidFill>
                    <a:schemeClr val="tx1">
                      <a:lumMod val="85000"/>
                      <a:lumOff val="15000"/>
                    </a:schemeClr>
                  </a:solidFill>
                  <a:latin typeface="Futura Md" pitchFamily="34" charset="0"/>
                  <a:cs typeface="Aharoni" pitchFamily="2" charset="-79"/>
                </a:rPr>
                <a:t>s account.  Scan and attach expense receipts to your QuickBooks account entries. </a:t>
              </a:r>
              <a:r>
                <a:rPr lang="en-US" sz="1200" dirty="0" smtClean="0">
                  <a:ln w="254000">
                    <a:noFill/>
                    <a:prstDash val="solid"/>
                  </a:ln>
                  <a:solidFill>
                    <a:srgbClr val="FF0000"/>
                  </a:solidFill>
                  <a:latin typeface="Futura Md" pitchFamily="34" charset="0"/>
                  <a:cs typeface="Aharoni" pitchFamily="2" charset="-79"/>
                </a:rPr>
                <a:t>NOTE: TPS only offers “Print” not “Scan” until August ‘11.</a:t>
              </a:r>
              <a:endParaRPr lang="en-US" sz="1100" dirty="0" smtClean="0">
                <a:ln w="254000">
                  <a:noFill/>
                  <a:prstDash val="solid"/>
                </a:ln>
                <a:solidFill>
                  <a:srgbClr val="FF0000"/>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657600" cy="1290405"/>
            <a:chOff x="2590800" y="1583531"/>
            <a:chExt cx="6679096" cy="1290405"/>
          </a:xfrm>
        </p:grpSpPr>
        <p:sp>
          <p:nvSpPr>
            <p:cNvPr id="11" name="Rectangle 10"/>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12131"/>
              <a:ext cx="6602895" cy="1061805"/>
            </a:xfrm>
            <a:prstGeom prst="rect">
              <a:avLst/>
            </a:prstGeom>
            <a:noFill/>
          </p:spPr>
          <p:txBody>
            <a:bodyPr wrap="square" lIns="91416" tIns="45708" rIns="91416" bIns="45708">
              <a:spAutoFit/>
            </a:bodyPr>
            <a:lstStyle/>
            <a:p>
              <a:r>
                <a:rPr lang="en-US" sz="1050" dirty="0" smtClean="0">
                  <a:ln w="254000">
                    <a:noFill/>
                    <a:prstDash val="solid"/>
                  </a:ln>
                  <a:solidFill>
                    <a:schemeClr val="tx1">
                      <a:lumMod val="85000"/>
                      <a:lumOff val="15000"/>
                    </a:schemeClr>
                  </a:solidFill>
                  <a:effectLst/>
                  <a:latin typeface="Futura Md" pitchFamily="34" charset="0"/>
                  <a:cs typeface="Aharoni" pitchFamily="2" charset="-79"/>
                </a:rPr>
                <a:t>With quick access to QuickBooks, print the most valuable reports such as company financials as well as reports to quickly identify who owes you money.  Archive and record your expenses easier by attaching expense documents or scanned receipts to your QuickBooks account entries for accurate recording.</a:t>
              </a:r>
              <a:endParaRPr lang="en-US" sz="10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945731"/>
            <a:ext cx="2209800" cy="1066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6409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6409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9663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2874440" y="836695"/>
              <a:ext cx="5964760" cy="3323884"/>
              <a:chOff x="5160440" y="836695"/>
              <a:chExt cx="5964760" cy="3323884"/>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160440" y="836695"/>
                <a:ext cx="5964760" cy="3323884"/>
                <a:chOff x="5160440" y="836695"/>
                <a:chExt cx="5964760" cy="3323884"/>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55" name="Rectangle 54"/>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QuickBooks</a:t>
                  </a:r>
                </a:p>
              </p:txBody>
            </p:sp>
          </p:grpSp>
        </p:grpSp>
      </p:grpSp>
      <p:grpSp>
        <p:nvGrpSpPr>
          <p:cNvPr id="14" name="Group 103"/>
          <p:cNvGrpSpPr/>
          <p:nvPr/>
        </p:nvGrpSpPr>
        <p:grpSpPr>
          <a:xfrm>
            <a:off x="2438400" y="3640931"/>
            <a:ext cx="1295400" cy="1371600"/>
            <a:chOff x="990600" y="3183731"/>
            <a:chExt cx="1676400" cy="1371600"/>
          </a:xfrm>
        </p:grpSpPr>
        <p:sp>
          <p:nvSpPr>
            <p:cNvPr id="105" name="Rectangle 104"/>
            <p:cNvSpPr/>
            <p:nvPr/>
          </p:nvSpPr>
          <p:spPr>
            <a:xfrm>
              <a:off x="990600" y="3488531"/>
              <a:ext cx="1600200" cy="1066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1837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183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5" name="Group 59"/>
          <p:cNvGrpSpPr/>
          <p:nvPr/>
        </p:nvGrpSpPr>
        <p:grpSpPr>
          <a:xfrm>
            <a:off x="3733800" y="1050131"/>
            <a:ext cx="1752600" cy="3962400"/>
            <a:chOff x="990600" y="1278731"/>
            <a:chExt cx="1676400" cy="3657600"/>
          </a:xfrm>
        </p:grpSpPr>
        <p:sp>
          <p:nvSpPr>
            <p:cNvPr id="61" name="Rectangle 60"/>
            <p:cNvSpPr/>
            <p:nvPr/>
          </p:nvSpPr>
          <p:spPr>
            <a:xfrm>
              <a:off x="990600" y="1583531"/>
              <a:ext cx="14478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90600" y="1278731"/>
              <a:ext cx="1447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787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OPTIONS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49" name="Rectangle 48"/>
          <p:cNvSpPr/>
          <p:nvPr/>
        </p:nvSpPr>
        <p:spPr>
          <a:xfrm>
            <a:off x="5264" y="-91595"/>
            <a:ext cx="5899965" cy="1200304"/>
          </a:xfrm>
          <a:prstGeom prst="rect">
            <a:avLst/>
          </a:prstGeom>
          <a:noFill/>
        </p:spPr>
        <p:txBody>
          <a:bodyPr wrap="none" lIns="91416" tIns="45708" rIns="91416" bIns="45708">
            <a:spAutoFit/>
          </a:bodyPr>
          <a:lstStyle/>
          <a:p>
            <a:r>
              <a:rPr lang="en-US" sz="72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QUICKBOOKS</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75" name="Picture 2" descr="http://http-download.intuit.com/http.intuit/CMO/intuit/press_room/intuit_logos/intuit_black.gif"/>
          <p:cNvPicPr>
            <a:picLocks noChangeAspect="1" noChangeArrowheads="1"/>
          </p:cNvPicPr>
          <p:nvPr/>
        </p:nvPicPr>
        <p:blipFill>
          <a:blip r:embed="rId5" cstate="print"/>
          <a:srcRect l="13121" t="20198" r="10776" b="21046"/>
          <a:stretch>
            <a:fillRect/>
          </a:stretch>
        </p:blipFill>
        <p:spPr bwMode="auto">
          <a:xfrm>
            <a:off x="6262255" y="135731"/>
            <a:ext cx="1205345" cy="457200"/>
          </a:xfrm>
          <a:prstGeom prst="rect">
            <a:avLst/>
          </a:prstGeom>
          <a:noFill/>
        </p:spPr>
      </p:pic>
      <p:pic>
        <p:nvPicPr>
          <p:cNvPr id="76" name="Picture 1"/>
          <p:cNvPicPr>
            <a:picLocks noChangeAspect="1" noChangeArrowheads="1"/>
          </p:cNvPicPr>
          <p:nvPr/>
        </p:nvPicPr>
        <p:blipFill>
          <a:blip r:embed="rId6" cstate="print"/>
          <a:srcRect l="26395" t="20702" r="30420" b="32352"/>
          <a:stretch>
            <a:fillRect/>
          </a:stretch>
        </p:blipFill>
        <p:spPr bwMode="auto">
          <a:xfrm>
            <a:off x="7696200" y="135731"/>
            <a:ext cx="1259910" cy="1295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7" name="Picture 1"/>
          <p:cNvPicPr>
            <a:picLocks noChangeAspect="1" noChangeArrowheads="1"/>
          </p:cNvPicPr>
          <p:nvPr/>
        </p:nvPicPr>
        <p:blipFill>
          <a:blip r:embed="rId6" cstate="print"/>
          <a:srcRect l="26395" t="20702" r="30420" b="32352"/>
          <a:stretch>
            <a:fillRect/>
          </a:stretch>
        </p:blipFill>
        <p:spPr bwMode="auto">
          <a:xfrm>
            <a:off x="762000" y="4326731"/>
            <a:ext cx="296449" cy="3048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78" name="Picture 7" descr="C:\Users\jablonje\AppData\Local\Microsoft\Windows\Temporary Internet Files\Content.IE5\IH3935DB\MC900001022[1].wmf"/>
          <p:cNvPicPr>
            <a:picLocks noChangeAspect="1" noChangeArrowheads="1"/>
          </p:cNvPicPr>
          <p:nvPr/>
        </p:nvPicPr>
        <p:blipFill>
          <a:blip r:embed="rId7" cstate="print"/>
          <a:srcRect/>
          <a:stretch>
            <a:fillRect/>
          </a:stretch>
        </p:blipFill>
        <p:spPr bwMode="auto">
          <a:xfrm>
            <a:off x="2827764" y="4250531"/>
            <a:ext cx="525036" cy="278485"/>
          </a:xfrm>
          <a:prstGeom prst="rect">
            <a:avLst/>
          </a:prstGeom>
          <a:noFill/>
          <a:ln>
            <a:solidFill>
              <a:schemeClr val="tx1"/>
            </a:solidFill>
          </a:ln>
          <a:effectLst>
            <a:outerShdw blurRad="50800" dist="38100" dir="2700000" algn="tl" rotWithShape="0">
              <a:prstClr val="black">
                <a:alpha val="40000"/>
              </a:prstClr>
            </a:outerShdw>
          </a:effectLst>
        </p:spPr>
      </p:pic>
      <p:sp>
        <p:nvSpPr>
          <p:cNvPr id="79" name="Rectangle 78"/>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pic>
        <p:nvPicPr>
          <p:cNvPr id="80" name="Picture 79" descr="SCRN0042.TIF"/>
          <p:cNvPicPr>
            <a:picLocks noChangeAspect="1"/>
          </p:cNvPicPr>
          <p:nvPr/>
        </p:nvPicPr>
        <p:blipFill>
          <a:blip r:embed="rId8" cstate="print"/>
          <a:srcRect l="59028" t="17950" r="13194" b="29967"/>
          <a:stretch>
            <a:fillRect/>
          </a:stretch>
        </p:blipFill>
        <p:spPr>
          <a:xfrm>
            <a:off x="4087906" y="4174331"/>
            <a:ext cx="788894" cy="838200"/>
          </a:xfrm>
          <a:prstGeom prst="rect">
            <a:avLst/>
          </a:prstGeom>
          <a:effectLst>
            <a:outerShdw blurRad="63500" sx="102000" sy="102000" algn="ctr" rotWithShape="0">
              <a:prstClr val="black">
                <a:alpha val="40000"/>
              </a:prstClr>
            </a:outerShdw>
          </a:effectLst>
        </p:spPr>
      </p:pic>
      <p:sp>
        <p:nvSpPr>
          <p:cNvPr id="83" name="Rectangle 82"/>
          <p:cNvSpPr/>
          <p:nvPr/>
        </p:nvSpPr>
        <p:spPr>
          <a:xfrm>
            <a:off x="3810000" y="2040731"/>
            <a:ext cx="1371600" cy="762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buFont typeface="Wingdings" pitchFamily="2" charset="2"/>
              <a:buChar char="§"/>
              <a:tabLst>
                <a:tab pos="1030288" algn="l"/>
              </a:tabLst>
            </a:pPr>
            <a:r>
              <a:rPr lang="en-US" sz="700" dirty="0" smtClean="0">
                <a:solidFill>
                  <a:schemeClr val="tx1"/>
                </a:solidFill>
                <a:latin typeface="Futura Md" pitchFamily="34" charset="0"/>
              </a:rPr>
              <a:t>Customers Who Owe Me</a:t>
            </a:r>
          </a:p>
          <a:p>
            <a:pPr marL="119063" indent="-119063">
              <a:buFont typeface="Wingdings" pitchFamily="2" charset="2"/>
              <a:buChar char="§"/>
              <a:tabLst>
                <a:tab pos="1030288" algn="l"/>
              </a:tabLst>
            </a:pPr>
            <a:r>
              <a:rPr lang="en-US" sz="700" dirty="0" smtClean="0">
                <a:solidFill>
                  <a:schemeClr val="tx1"/>
                </a:solidFill>
                <a:latin typeface="Futura Md" pitchFamily="34" charset="0"/>
              </a:rPr>
              <a:t>Account Balances</a:t>
            </a:r>
            <a:endParaRPr lang="en-US" sz="700" dirty="0" smtClean="0">
              <a:solidFill>
                <a:schemeClr val="tx1"/>
              </a:solidFill>
              <a:latin typeface="Futura Md"/>
            </a:endParaRPr>
          </a:p>
          <a:p>
            <a:pPr marL="119063" indent="-119063">
              <a:buFont typeface="Wingdings" pitchFamily="2" charset="2"/>
              <a:buChar char="§"/>
              <a:tabLst>
                <a:tab pos="1030288" algn="l"/>
              </a:tabLst>
            </a:pPr>
            <a:r>
              <a:rPr lang="en-US" sz="700" dirty="0" smtClean="0">
                <a:solidFill>
                  <a:schemeClr val="tx1"/>
                </a:solidFill>
                <a:latin typeface="Futura Md"/>
              </a:rPr>
              <a:t>Profit and Loss</a:t>
            </a:r>
          </a:p>
          <a:p>
            <a:pPr marL="119063" indent="-119063">
              <a:buFont typeface="Wingdings" pitchFamily="2" charset="2"/>
              <a:buChar char="§"/>
              <a:tabLst>
                <a:tab pos="1030288" algn="l"/>
              </a:tabLst>
            </a:pPr>
            <a:r>
              <a:rPr lang="en-US" sz="700" dirty="0" smtClean="0">
                <a:solidFill>
                  <a:schemeClr val="tx1"/>
                </a:solidFill>
                <a:latin typeface="Futura Md"/>
              </a:rPr>
              <a:t>Sales Summary</a:t>
            </a:r>
          </a:p>
          <a:p>
            <a:pPr marL="119063" indent="-119063">
              <a:buFont typeface="Wingdings" pitchFamily="2" charset="2"/>
              <a:buChar char="§"/>
              <a:tabLst>
                <a:tab pos="1030288" algn="l"/>
              </a:tabLst>
            </a:pPr>
            <a:r>
              <a:rPr lang="en-US" sz="700" dirty="0" smtClean="0">
                <a:solidFill>
                  <a:schemeClr val="tx1"/>
                </a:solidFill>
                <a:latin typeface="Futura Md"/>
              </a:rPr>
              <a:t>Income Breakdown</a:t>
            </a:r>
          </a:p>
          <a:p>
            <a:pPr marL="119063" indent="-119063">
              <a:buFont typeface="Wingdings" pitchFamily="2" charset="2"/>
              <a:buChar char="§"/>
              <a:tabLst>
                <a:tab pos="1030288" algn="l"/>
              </a:tabLst>
            </a:pPr>
            <a:r>
              <a:rPr lang="en-US" sz="700" dirty="0" smtClean="0">
                <a:solidFill>
                  <a:schemeClr val="tx1"/>
                </a:solidFill>
                <a:latin typeface="Futura Md"/>
              </a:rPr>
              <a:t>Balance Sheet</a:t>
            </a:r>
          </a:p>
          <a:p>
            <a:pPr marL="119063" indent="-119063">
              <a:buFont typeface="Wingdings" pitchFamily="2" charset="2"/>
              <a:buChar char="§"/>
              <a:tabLst>
                <a:tab pos="1030288" algn="l"/>
              </a:tabLst>
            </a:pPr>
            <a:r>
              <a:rPr lang="en-US" sz="700" dirty="0" smtClean="0">
                <a:solidFill>
                  <a:schemeClr val="tx1"/>
                </a:solidFill>
                <a:latin typeface="Futura Md"/>
              </a:rPr>
              <a:t>Top Customers By Sales</a:t>
            </a:r>
            <a:endParaRPr lang="en-US" sz="700" dirty="0">
              <a:solidFill>
                <a:schemeClr val="tx1"/>
              </a:solidFill>
              <a:latin typeface="Futura Md" pitchFamily="34" charset="0"/>
            </a:endParaRPr>
          </a:p>
        </p:txBody>
      </p:sp>
      <p:sp>
        <p:nvSpPr>
          <p:cNvPr id="84" name="Rectangle 83"/>
          <p:cNvSpPr/>
          <p:nvPr/>
        </p:nvSpPr>
        <p:spPr>
          <a:xfrm>
            <a:off x="3810000" y="1735931"/>
            <a:ext cx="13716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smtClean="0">
                <a:solidFill>
                  <a:schemeClr val="tx1"/>
                </a:solidFill>
                <a:latin typeface="Futura Md" pitchFamily="34" charset="0"/>
              </a:rPr>
              <a:t>Print Reports</a:t>
            </a:r>
            <a:endParaRPr lang="en-US" sz="1050" b="1" u="sng" dirty="0">
              <a:solidFill>
                <a:schemeClr val="tx1"/>
              </a:solidFill>
              <a:latin typeface="Futura Md" pitchFamily="34" charset="0"/>
            </a:endParaRPr>
          </a:p>
        </p:txBody>
      </p:sp>
      <p:pic>
        <p:nvPicPr>
          <p:cNvPr id="85" name="Picture 84" descr="SCRN0042.TIF"/>
          <p:cNvPicPr>
            <a:picLocks noChangeAspect="1"/>
          </p:cNvPicPr>
          <p:nvPr/>
        </p:nvPicPr>
        <p:blipFill>
          <a:blip r:embed="rId8" cstate="print"/>
          <a:srcRect l="12153" t="18382" r="60069" b="29534"/>
          <a:stretch>
            <a:fillRect/>
          </a:stretch>
        </p:blipFill>
        <p:spPr>
          <a:xfrm>
            <a:off x="4087906" y="2878931"/>
            <a:ext cx="788894" cy="838200"/>
          </a:xfrm>
          <a:prstGeom prst="rect">
            <a:avLst/>
          </a:prstGeom>
          <a:effectLst>
            <a:outerShdw blurRad="63500" sx="102000" sy="102000" algn="ctr" rotWithShape="0">
              <a:prstClr val="black">
                <a:alpha val="40000"/>
              </a:prstClr>
            </a:outerShdw>
          </a:effectLst>
        </p:spPr>
      </p:pic>
      <p:sp>
        <p:nvSpPr>
          <p:cNvPr id="86" name="Rectangle 85"/>
          <p:cNvSpPr/>
          <p:nvPr/>
        </p:nvSpPr>
        <p:spPr>
          <a:xfrm>
            <a:off x="3810000" y="3869531"/>
            <a:ext cx="13716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smtClean="0">
                <a:solidFill>
                  <a:schemeClr val="tx1"/>
                </a:solidFill>
                <a:latin typeface="Futura Md" pitchFamily="34" charset="0"/>
              </a:rPr>
              <a:t>Scan Receipts</a:t>
            </a:r>
            <a:endParaRPr lang="en-US" sz="1050" b="1" u="sng" dirty="0">
              <a:solidFill>
                <a:schemeClr val="tx1"/>
              </a:solidFill>
              <a:latin typeface="Futura Md" pitchFamily="34" charset="0"/>
            </a:endParaRPr>
          </a:p>
        </p:txBody>
      </p:sp>
      <p:grpSp>
        <p:nvGrpSpPr>
          <p:cNvPr id="92" name="Group 91"/>
          <p:cNvGrpSpPr/>
          <p:nvPr/>
        </p:nvGrpSpPr>
        <p:grpSpPr>
          <a:xfrm>
            <a:off x="5791200" y="1354931"/>
            <a:ext cx="2038460" cy="3515021"/>
            <a:chOff x="6191141" y="1352485"/>
            <a:chExt cx="2038460" cy="3515021"/>
          </a:xfrm>
        </p:grpSpPr>
        <p:pic>
          <p:nvPicPr>
            <p:cNvPr id="1028" name="Picture 4"/>
            <p:cNvPicPr>
              <a:picLocks noChangeAspect="1" noChangeArrowheads="1"/>
            </p:cNvPicPr>
            <p:nvPr/>
          </p:nvPicPr>
          <p:blipFill>
            <a:blip r:embed="rId9" cstate="print"/>
            <a:srcRect l="10831" t="7883" r="15579" b="4667"/>
            <a:stretch>
              <a:fillRect/>
            </a:stretch>
          </p:blipFill>
          <p:spPr bwMode="auto">
            <a:xfrm rot="20840321">
              <a:off x="6191141" y="1352485"/>
              <a:ext cx="1600200" cy="2090584"/>
            </a:xfrm>
            <a:prstGeom prst="rect">
              <a:avLst/>
            </a:prstGeom>
            <a:noFill/>
            <a:ln w="9525">
              <a:noFill/>
              <a:miter lim="800000"/>
              <a:headEnd/>
              <a:tailEnd/>
            </a:ln>
            <a:effectLst>
              <a:glow rad="63500">
                <a:schemeClr val="bg1">
                  <a:lumMod val="85000"/>
                  <a:alpha val="40000"/>
                </a:schemeClr>
              </a:glow>
              <a:outerShdw blurRad="50800" dist="38100" dir="2700000" algn="tl" rotWithShape="0">
                <a:prstClr val="black">
                  <a:alpha val="40000"/>
                </a:prstClr>
              </a:outerShdw>
            </a:effectLst>
          </p:spPr>
        </p:pic>
        <p:pic>
          <p:nvPicPr>
            <p:cNvPr id="1030" name="Picture 6"/>
            <p:cNvPicPr>
              <a:picLocks noChangeAspect="1" noChangeArrowheads="1"/>
            </p:cNvPicPr>
            <p:nvPr/>
          </p:nvPicPr>
          <p:blipFill>
            <a:blip r:embed="rId10" cstate="print"/>
            <a:srcRect l="10322" t="7836" r="9677" b="5563"/>
            <a:stretch>
              <a:fillRect/>
            </a:stretch>
          </p:blipFill>
          <p:spPr bwMode="auto">
            <a:xfrm rot="225507">
              <a:off x="6487432" y="1683969"/>
              <a:ext cx="1600200" cy="2059129"/>
            </a:xfrm>
            <a:prstGeom prst="rect">
              <a:avLst/>
            </a:prstGeom>
            <a:noFill/>
            <a:ln w="9525">
              <a:noFill/>
              <a:miter lim="800000"/>
              <a:headEnd/>
              <a:tailEnd/>
            </a:ln>
            <a:effectLst>
              <a:glow rad="63500">
                <a:schemeClr val="bg1">
                  <a:lumMod val="85000"/>
                  <a:alpha val="40000"/>
                </a:schemeClr>
              </a:glow>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11" cstate="print"/>
            <a:srcRect l="6166" t="6353" r="12909" b="4636"/>
            <a:stretch>
              <a:fillRect/>
            </a:stretch>
          </p:blipFill>
          <p:spPr bwMode="auto">
            <a:xfrm rot="6431237">
              <a:off x="6350184" y="2391709"/>
              <a:ext cx="2074333" cy="1600200"/>
            </a:xfrm>
            <a:prstGeom prst="rect">
              <a:avLst/>
            </a:prstGeom>
            <a:noFill/>
            <a:ln w="9525">
              <a:noFill/>
              <a:miter lim="800000"/>
              <a:headEnd/>
              <a:tailEnd/>
            </a:ln>
            <a:effectLst>
              <a:glow rad="63500">
                <a:schemeClr val="bg1">
                  <a:lumMod val="85000"/>
                  <a:alpha val="40000"/>
                </a:schemeClr>
              </a:glow>
              <a:outerShdw blurRad="50800" dist="38100" dir="2700000" algn="tl" rotWithShape="0">
                <a:prstClr val="black">
                  <a:alpha val="40000"/>
                </a:prstClr>
              </a:outerShdw>
            </a:effectLst>
          </p:spPr>
        </p:pic>
        <p:pic>
          <p:nvPicPr>
            <p:cNvPr id="1029" name="Picture 5"/>
            <p:cNvPicPr>
              <a:picLocks noChangeAspect="1" noChangeArrowheads="1"/>
            </p:cNvPicPr>
            <p:nvPr/>
          </p:nvPicPr>
          <p:blipFill>
            <a:blip r:embed="rId12" cstate="print"/>
            <a:srcRect l="7214" t="7661" r="22631" b="4788"/>
            <a:stretch>
              <a:fillRect/>
            </a:stretch>
          </p:blipFill>
          <p:spPr bwMode="auto">
            <a:xfrm rot="1477362">
              <a:off x="6629400" y="2802731"/>
              <a:ext cx="1600201" cy="2064775"/>
            </a:xfrm>
            <a:prstGeom prst="rect">
              <a:avLst/>
            </a:prstGeom>
            <a:noFill/>
            <a:ln w="9525">
              <a:noFill/>
              <a:miter lim="800000"/>
              <a:headEnd/>
              <a:tailEnd/>
            </a:ln>
            <a:effectLst>
              <a:glow rad="63500">
                <a:schemeClr val="bg1">
                  <a:lumMod val="85000"/>
                  <a:alpha val="40000"/>
                </a:schemeClr>
              </a:glow>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7785101" y="3797300"/>
            <a:ext cx="1358900" cy="1350963"/>
            <a:chOff x="7785101" y="3797300"/>
            <a:chExt cx="1358900" cy="1350963"/>
          </a:xfrm>
        </p:grpSpPr>
        <p:pic>
          <p:nvPicPr>
            <p:cNvPr id="29"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30" name="Rectangle 29"/>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26" name="Rectangle 25"/>
          <p:cNvSpPr/>
          <p:nvPr/>
        </p:nvSpPr>
        <p:spPr>
          <a:xfrm>
            <a:off x="0" y="1812131"/>
            <a:ext cx="9144000" cy="1446526"/>
          </a:xfrm>
          <a:prstGeom prst="rect">
            <a:avLst/>
          </a:prstGeom>
          <a:noFill/>
        </p:spPr>
        <p:txBody>
          <a:bodyPr wrap="square" lIns="91416" tIns="45708" rIns="91416" bIns="45708">
            <a:spAutoFit/>
          </a:bodyPr>
          <a:lstStyle/>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CALENDARS</a:t>
            </a:r>
            <a:endPar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202531"/>
            <a:ext cx="48768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888331"/>
              <a:ext cx="3048000" cy="523196"/>
            </a:xfrm>
            <a:prstGeom prst="rect">
              <a:avLst/>
            </a:prstGeom>
            <a:noFill/>
          </p:spPr>
          <p:txBody>
            <a:bodyPr wrap="square" lIns="91416" tIns="45708" rIns="91416" bIns="45708">
              <a:spAutoFit/>
            </a:bodyPr>
            <a:lstStyle/>
            <a:p>
              <a:r>
                <a:rPr lang="en-US" sz="1400" dirty="0" smtClean="0">
                  <a:ln w="254000">
                    <a:noFill/>
                    <a:prstDash val="solid"/>
                  </a:ln>
                  <a:solidFill>
                    <a:schemeClr val="tx1">
                      <a:lumMod val="85000"/>
                      <a:lumOff val="15000"/>
                    </a:schemeClr>
                  </a:solidFill>
                  <a:effectLst/>
                  <a:latin typeface="Futura Md" pitchFamily="34" charset="0"/>
                  <a:cs typeface="Aharoni" pitchFamily="2" charset="-79"/>
                </a:rPr>
                <a:t>Print your Google™ Calendar to post and share – even daily, weekly or monthly views.</a:t>
              </a:r>
              <a:endParaRPr lang="en-US" sz="12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193131"/>
            <a:ext cx="4876800" cy="1233845"/>
            <a:chOff x="2590800" y="1583531"/>
            <a:chExt cx="6400800" cy="1233845"/>
          </a:xfrm>
        </p:grpSpPr>
        <p:sp>
          <p:nvSpPr>
            <p:cNvPr id="11" name="Rectangle 10"/>
            <p:cNvSpPr/>
            <p:nvPr/>
          </p:nvSpPr>
          <p:spPr>
            <a:xfrm>
              <a:off x="2590800" y="1888331"/>
              <a:ext cx="6400800" cy="914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63293"/>
              <a:ext cx="6324599" cy="954083"/>
            </a:xfrm>
            <a:prstGeom prst="rect">
              <a:avLst/>
            </a:prstGeom>
            <a:noFill/>
          </p:spPr>
          <p:txBody>
            <a:bodyPr wrap="square" lIns="91416" tIns="45708" rIns="91416" bIns="45708">
              <a:spAutoFit/>
            </a:bodyPr>
            <a:lstStyle/>
            <a:p>
              <a:r>
                <a:rPr lang="en-US" sz="1400" dirty="0" smtClean="0">
                  <a:ln w="254000">
                    <a:noFill/>
                    <a:prstDash val="solid"/>
                  </a:ln>
                  <a:solidFill>
                    <a:schemeClr val="tx1">
                      <a:lumMod val="85000"/>
                      <a:lumOff val="15000"/>
                    </a:schemeClr>
                  </a:solidFill>
                  <a:effectLst/>
                  <a:latin typeface="Futura Md" pitchFamily="34" charset="0"/>
                  <a:cs typeface="Aharoni" pitchFamily="2" charset="-79"/>
                </a:rPr>
                <a:t>Use Google™ Calendar to log into and print schedules in a snap.  With the versatility to produce daily, weekly and monthly print-outs of your calendar, you can stay on top of your schedule or easily share it with others.</a:t>
              </a:r>
              <a:endParaRPr lang="en-US" sz="12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93331"/>
            <a:ext cx="2209800" cy="1219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2874440" y="836695"/>
              <a:ext cx="5964760" cy="3323884"/>
              <a:chOff x="5160440" y="836695"/>
              <a:chExt cx="5964760" cy="3323884"/>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160440" y="836695"/>
                <a:ext cx="5964760" cy="3323884"/>
                <a:chOff x="5160440" y="836695"/>
                <a:chExt cx="5964760" cy="3323884"/>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55" name="Rectangle 54"/>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Calendar</a:t>
                  </a:r>
                </a:p>
              </p:txBody>
            </p:sp>
          </p:grpSp>
        </p:grpSp>
      </p:grpSp>
      <p:grpSp>
        <p:nvGrpSpPr>
          <p:cNvPr id="14" name="Group 103"/>
          <p:cNvGrpSpPr/>
          <p:nvPr/>
        </p:nvGrpSpPr>
        <p:grpSpPr>
          <a:xfrm>
            <a:off x="2438400" y="3488531"/>
            <a:ext cx="1447800" cy="1524000"/>
            <a:chOff x="990600" y="3183731"/>
            <a:chExt cx="3352800" cy="1524000"/>
          </a:xfrm>
        </p:grpSpPr>
        <p:sp>
          <p:nvSpPr>
            <p:cNvPr id="105" name="Rectangle 104"/>
            <p:cNvSpPr/>
            <p:nvPr/>
          </p:nvSpPr>
          <p:spPr>
            <a:xfrm>
              <a:off x="990600" y="3488531"/>
              <a:ext cx="3352800" cy="1219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183731"/>
              <a:ext cx="3352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183731"/>
              <a:ext cx="3176337"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59" name="Rectangle 58"/>
          <p:cNvSpPr/>
          <p:nvPr/>
        </p:nvSpPr>
        <p:spPr>
          <a:xfrm>
            <a:off x="8177" y="18360"/>
            <a:ext cx="5868161" cy="1015638"/>
          </a:xfrm>
          <a:prstGeom prst="rect">
            <a:avLst/>
          </a:prstGeom>
          <a:noFill/>
        </p:spPr>
        <p:txBody>
          <a:bodyPr wrap="none" lIns="91416" tIns="45708" rIns="91416" bIns="45708">
            <a:spAutoFit/>
          </a:bodyPr>
          <a:lstStyle/>
          <a:p>
            <a:r>
              <a:rPr lang="en-US" sz="6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Google Calendar</a:t>
            </a:r>
            <a:endParaRPr lang="en-US" sz="6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61" name="Picture 2"/>
          <p:cNvPicPr>
            <a:picLocks noChangeAspect="1" noChangeArrowheads="1"/>
          </p:cNvPicPr>
          <p:nvPr/>
        </p:nvPicPr>
        <p:blipFill>
          <a:blip r:embed="rId5" cstate="print"/>
          <a:srcRect/>
          <a:stretch>
            <a:fillRect/>
          </a:stretch>
        </p:blipFill>
        <p:spPr bwMode="auto">
          <a:xfrm>
            <a:off x="7696200" y="135731"/>
            <a:ext cx="1295400" cy="1295400"/>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15" name="Group 60"/>
          <p:cNvGrpSpPr/>
          <p:nvPr/>
        </p:nvGrpSpPr>
        <p:grpSpPr>
          <a:xfrm>
            <a:off x="6248400" y="135731"/>
            <a:ext cx="1191490" cy="457200"/>
            <a:chOff x="-45760" y="319977"/>
            <a:chExt cx="5503603" cy="2111848"/>
          </a:xfrm>
        </p:grpSpPr>
        <p:pic>
          <p:nvPicPr>
            <p:cNvPr id="63" name="Picture 7" descr="http://www.gadgetizer.com/wp-content/uploads/2007/05/google-calendar_logo.JPG"/>
            <p:cNvPicPr>
              <a:picLocks noChangeAspect="1" noChangeArrowheads="1"/>
            </p:cNvPicPr>
            <p:nvPr/>
          </p:nvPicPr>
          <p:blipFill>
            <a:blip r:embed="rId6" cstate="print"/>
            <a:srcRect l="8894" t="11111" r="14626" b="15556"/>
            <a:stretch>
              <a:fillRect/>
            </a:stretch>
          </p:blipFill>
          <p:spPr bwMode="auto">
            <a:xfrm>
              <a:off x="-45760" y="319977"/>
              <a:ext cx="5503603" cy="2111848"/>
            </a:xfrm>
            <a:prstGeom prst="rect">
              <a:avLst/>
            </a:prstGeom>
            <a:noFill/>
          </p:spPr>
        </p:pic>
        <p:sp>
          <p:nvSpPr>
            <p:cNvPr id="72" name="Rectangle 71"/>
            <p:cNvSpPr/>
            <p:nvPr/>
          </p:nvSpPr>
          <p:spPr>
            <a:xfrm>
              <a:off x="4038600" y="1888331"/>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2"/>
          <p:cNvPicPr>
            <a:picLocks noChangeAspect="1" noChangeArrowheads="1"/>
          </p:cNvPicPr>
          <p:nvPr/>
        </p:nvPicPr>
        <p:blipFill>
          <a:blip r:embed="rId5" cstate="print"/>
          <a:srcRect/>
          <a:stretch>
            <a:fillRect/>
          </a:stretch>
        </p:blipFill>
        <p:spPr bwMode="auto">
          <a:xfrm>
            <a:off x="762000" y="4250531"/>
            <a:ext cx="304800" cy="304800"/>
          </a:xfrm>
          <a:prstGeom prst="rect">
            <a:avLst/>
          </a:prstGeom>
          <a:noFill/>
          <a:ln w="12700">
            <a:solidFill>
              <a:schemeClr val="tx1">
                <a:lumMod val="95000"/>
                <a:lumOff val="5000"/>
              </a:schemeClr>
            </a:solidFill>
            <a:miter lim="800000"/>
            <a:headEnd/>
            <a:tailEnd/>
          </a:ln>
          <a:effectLst>
            <a:outerShdw blurRad="50800" dist="38100" dir="2700000" algn="tl" rotWithShape="0">
              <a:prstClr val="black">
                <a:alpha val="40000"/>
              </a:prstClr>
            </a:outerShdw>
          </a:effectLst>
        </p:spPr>
      </p:pic>
      <p:grpSp>
        <p:nvGrpSpPr>
          <p:cNvPr id="16" name="Group 74"/>
          <p:cNvGrpSpPr/>
          <p:nvPr/>
        </p:nvGrpSpPr>
        <p:grpSpPr>
          <a:xfrm>
            <a:off x="5247324" y="973931"/>
            <a:ext cx="3515676" cy="3491950"/>
            <a:chOff x="-2938630" y="-5898844"/>
            <a:chExt cx="21419573" cy="21275026"/>
          </a:xfrm>
        </p:grpSpPr>
        <p:pic>
          <p:nvPicPr>
            <p:cNvPr id="81922" name="Picture 2"/>
            <p:cNvPicPr>
              <a:picLocks noChangeAspect="1" noChangeArrowheads="1"/>
            </p:cNvPicPr>
            <p:nvPr/>
          </p:nvPicPr>
          <p:blipFill>
            <a:blip r:embed="rId7" cstate="print"/>
            <a:srcRect l="2793" t="3911" r="1676" b="1621"/>
            <a:stretch>
              <a:fillRect/>
            </a:stretch>
          </p:blipFill>
          <p:spPr bwMode="auto">
            <a:xfrm>
              <a:off x="-2058061" y="-5898844"/>
              <a:ext cx="13030202" cy="9203527"/>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1924" name="Picture 4"/>
            <p:cNvPicPr>
              <a:picLocks noChangeAspect="1" noChangeArrowheads="1"/>
            </p:cNvPicPr>
            <p:nvPr/>
          </p:nvPicPr>
          <p:blipFill>
            <a:blip r:embed="rId8" cstate="print"/>
            <a:srcRect l="7453" t="3847" r="10559" b="753"/>
            <a:stretch>
              <a:fillRect/>
            </a:stretch>
          </p:blipFill>
          <p:spPr bwMode="auto">
            <a:xfrm>
              <a:off x="-2938630" y="2457755"/>
              <a:ext cx="9167916" cy="12918427"/>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1923" name="Picture 3"/>
            <p:cNvPicPr>
              <a:picLocks noChangeAspect="1" noChangeArrowheads="1"/>
            </p:cNvPicPr>
            <p:nvPr/>
          </p:nvPicPr>
          <p:blipFill>
            <a:blip r:embed="rId9" cstate="print"/>
            <a:srcRect l="2799" t="5372" r="1481" b="1775"/>
            <a:stretch>
              <a:fillRect/>
            </a:stretch>
          </p:blipFill>
          <p:spPr bwMode="auto">
            <a:xfrm>
              <a:off x="5450751" y="3787427"/>
              <a:ext cx="13030192" cy="9220199"/>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pic>
        <p:nvPicPr>
          <p:cNvPr id="54" name="Picture 5"/>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7315199" y="1507331"/>
            <a:ext cx="1235355" cy="1019264"/>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19" name="Group 103"/>
          <p:cNvGrpSpPr/>
          <p:nvPr/>
        </p:nvGrpSpPr>
        <p:grpSpPr>
          <a:xfrm>
            <a:off x="3962400" y="3488531"/>
            <a:ext cx="1066800" cy="1524000"/>
            <a:chOff x="990600" y="3183731"/>
            <a:chExt cx="3352800" cy="1524000"/>
          </a:xfrm>
        </p:grpSpPr>
        <p:sp>
          <p:nvSpPr>
            <p:cNvPr id="57" name="Rectangle 56"/>
            <p:cNvSpPr/>
            <p:nvPr/>
          </p:nvSpPr>
          <p:spPr>
            <a:xfrm>
              <a:off x="990600" y="3488531"/>
              <a:ext cx="3352800" cy="1219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90600" y="3183731"/>
              <a:ext cx="3352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90600" y="3183731"/>
              <a:ext cx="3352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VIEWS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62" name="Rectangle 61"/>
          <p:cNvSpPr/>
          <p:nvPr/>
        </p:nvSpPr>
        <p:spPr>
          <a:xfrm>
            <a:off x="3962400" y="3906048"/>
            <a:ext cx="1143000" cy="954083"/>
          </a:xfrm>
          <a:prstGeom prst="rect">
            <a:avLst/>
          </a:prstGeom>
          <a:noFill/>
        </p:spPr>
        <p:txBody>
          <a:bodyPr wrap="square" lIns="91416" tIns="45708" rIns="91416" bIns="45708">
            <a:spAutoFit/>
          </a:bodyPr>
          <a:lstStyle/>
          <a:p>
            <a:pPr marL="119063" indent="-119063">
              <a:buFont typeface="Wingdings" pitchFamily="2" charset="2"/>
              <a:buChar char="§"/>
            </a:pPr>
            <a:r>
              <a:rPr lang="en-US" sz="1400" dirty="0" smtClean="0">
                <a:ln w="254000">
                  <a:noFill/>
                  <a:prstDash val="solid"/>
                </a:ln>
                <a:solidFill>
                  <a:schemeClr val="tx1">
                    <a:lumMod val="85000"/>
                    <a:lumOff val="15000"/>
                  </a:schemeClr>
                </a:solidFill>
                <a:effectLst/>
                <a:latin typeface="Futura Md" pitchFamily="34" charset="0"/>
                <a:cs typeface="Aharoni" pitchFamily="2" charset="-79"/>
              </a:rPr>
              <a:t>Today</a:t>
            </a:r>
          </a:p>
          <a:p>
            <a:pPr marL="119063" indent="-119063">
              <a:buFont typeface="Wingdings" pitchFamily="2" charset="2"/>
              <a:buChar char="§"/>
            </a:pPr>
            <a:r>
              <a:rPr lang="en-US" sz="1400" dirty="0" smtClean="0">
                <a:ln w="254000">
                  <a:noFill/>
                  <a:prstDash val="solid"/>
                </a:ln>
                <a:solidFill>
                  <a:schemeClr val="tx1">
                    <a:lumMod val="85000"/>
                    <a:lumOff val="15000"/>
                  </a:schemeClr>
                </a:solidFill>
                <a:latin typeface="Futura Md" pitchFamily="34" charset="0"/>
                <a:cs typeface="Aharoni" pitchFamily="2" charset="-79"/>
              </a:rPr>
              <a:t>This Week</a:t>
            </a:r>
          </a:p>
          <a:p>
            <a:pPr marL="119063" indent="-119063">
              <a:buFont typeface="Wingdings" pitchFamily="2" charset="2"/>
              <a:buChar char="§"/>
            </a:pPr>
            <a:r>
              <a:rPr lang="en-US" sz="1400" dirty="0" smtClean="0">
                <a:ln w="254000">
                  <a:noFill/>
                  <a:prstDash val="solid"/>
                </a:ln>
                <a:solidFill>
                  <a:schemeClr val="tx1">
                    <a:lumMod val="85000"/>
                    <a:lumOff val="15000"/>
                  </a:schemeClr>
                </a:solidFill>
                <a:effectLst/>
                <a:latin typeface="Futura Md" pitchFamily="34" charset="0"/>
                <a:cs typeface="Aharoni" pitchFamily="2" charset="-79"/>
              </a:rPr>
              <a:t>This Month</a:t>
            </a:r>
          </a:p>
          <a:p>
            <a:pPr marL="119063" indent="-119063">
              <a:buFont typeface="Wingdings" pitchFamily="2" charset="2"/>
              <a:buChar char="§"/>
            </a:pPr>
            <a:r>
              <a:rPr lang="en-US" sz="1400" dirty="0" smtClean="0">
                <a:ln w="254000">
                  <a:noFill/>
                  <a:prstDash val="solid"/>
                </a:ln>
                <a:solidFill>
                  <a:schemeClr val="tx1">
                    <a:lumMod val="85000"/>
                    <a:lumOff val="15000"/>
                  </a:schemeClr>
                </a:solidFill>
                <a:latin typeface="Futura Md" pitchFamily="34" charset="0"/>
                <a:cs typeface="Aharoni" pitchFamily="2" charset="-79"/>
              </a:rPr>
              <a:t>To-Do Lists</a:t>
            </a:r>
            <a:endParaRPr lang="en-US" sz="12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64" name="Rectangle 63"/>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EFIGS</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67" name="Group 66"/>
          <p:cNvGrpSpPr/>
          <p:nvPr/>
        </p:nvGrpSpPr>
        <p:grpSpPr>
          <a:xfrm>
            <a:off x="2438401" y="4098131"/>
            <a:ext cx="1447800" cy="433751"/>
            <a:chOff x="2590800" y="3793331"/>
            <a:chExt cx="2228552" cy="667658"/>
          </a:xfrm>
        </p:grpSpPr>
        <p:pic>
          <p:nvPicPr>
            <p:cNvPr id="65" name="Picture 9" descr="C:\Users\jablonje\AppData\Local\Microsoft\Windows\Temporary Internet Files\Content.IE5\SZXY5RO2\MC900001198[1].wmf"/>
            <p:cNvPicPr>
              <a:picLocks noChangeAspect="1" noChangeArrowheads="1"/>
            </p:cNvPicPr>
            <p:nvPr/>
          </p:nvPicPr>
          <p:blipFill>
            <a:blip r:embed="rId11" cstate="print"/>
            <a:srcRect/>
            <a:stretch>
              <a:fillRect/>
            </a:stretch>
          </p:blipFill>
          <p:spPr bwMode="auto">
            <a:xfrm>
              <a:off x="4283341" y="3793331"/>
              <a:ext cx="536011" cy="271756"/>
            </a:xfrm>
            <a:prstGeom prst="rect">
              <a:avLst/>
            </a:prstGeom>
            <a:noFill/>
            <a:ln>
              <a:solidFill>
                <a:schemeClr val="tx1"/>
              </a:solidFill>
            </a:ln>
            <a:effectLst>
              <a:outerShdw blurRad="50800" dist="38100" dir="2700000" algn="tl" rotWithShape="0">
                <a:prstClr val="black">
                  <a:alpha val="40000"/>
                </a:prstClr>
              </a:outerShdw>
            </a:effectLst>
          </p:spPr>
        </p:pic>
        <p:pic>
          <p:nvPicPr>
            <p:cNvPr id="66" name="Picture 10" descr="C:\Users\jablonje\AppData\Local\Microsoft\Windows\Temporary Internet Files\Content.IE5\PKZTL88L\MC900001007[1].wmf"/>
            <p:cNvPicPr>
              <a:picLocks noChangeAspect="1" noChangeArrowheads="1"/>
            </p:cNvPicPr>
            <p:nvPr/>
          </p:nvPicPr>
          <p:blipFill>
            <a:blip r:embed="rId12" cstate="print"/>
            <a:srcRect/>
            <a:stretch>
              <a:fillRect/>
            </a:stretch>
          </p:blipFill>
          <p:spPr bwMode="auto">
            <a:xfrm>
              <a:off x="4285952" y="4174331"/>
              <a:ext cx="533400" cy="268005"/>
            </a:xfrm>
            <a:prstGeom prst="rect">
              <a:avLst/>
            </a:prstGeom>
            <a:noFill/>
            <a:ln>
              <a:solidFill>
                <a:schemeClr val="tx1"/>
              </a:solidFill>
            </a:ln>
            <a:effectLst>
              <a:outerShdw blurRad="50800" dist="38100" dir="2700000" algn="tl" rotWithShape="0">
                <a:prstClr val="black">
                  <a:alpha val="40000"/>
                </a:prstClr>
              </a:outerShdw>
            </a:effectLst>
          </p:spPr>
        </p:pic>
        <p:grpSp>
          <p:nvGrpSpPr>
            <p:cNvPr id="17" name="Group 64"/>
            <p:cNvGrpSpPr/>
            <p:nvPr/>
          </p:nvGrpSpPr>
          <p:grpSpPr>
            <a:xfrm>
              <a:off x="2590800" y="3793331"/>
              <a:ext cx="1614583" cy="667658"/>
              <a:chOff x="2514604" y="3564731"/>
              <a:chExt cx="1614583" cy="667658"/>
            </a:xfrm>
          </p:grpSpPr>
          <p:grpSp>
            <p:nvGrpSpPr>
              <p:cNvPr id="18" name="Group 59"/>
              <p:cNvGrpSpPr/>
              <p:nvPr/>
            </p:nvGrpSpPr>
            <p:grpSpPr>
              <a:xfrm>
                <a:off x="2514604" y="3564733"/>
                <a:ext cx="1614583" cy="667656"/>
                <a:chOff x="2514600" y="3717131"/>
                <a:chExt cx="2076252" cy="858565"/>
              </a:xfrm>
            </p:grpSpPr>
            <p:pic>
              <p:nvPicPr>
                <p:cNvPr id="85" name="Picture 7" descr="C:\Users\jablonje\AppData\Local\Microsoft\Windows\Temporary Internet Files\Content.IE5\IH3935DB\MC900001022[1].wmf"/>
                <p:cNvPicPr>
                  <a:picLocks noChangeAspect="1" noChangeArrowheads="1"/>
                </p:cNvPicPr>
                <p:nvPr/>
              </p:nvPicPr>
              <p:blipFill>
                <a:blip r:embed="rId13" cstate="print"/>
                <a:srcRect/>
                <a:stretch>
                  <a:fillRect/>
                </a:stretch>
              </p:blipFill>
              <p:spPr bwMode="auto">
                <a:xfrm>
                  <a:off x="2514600" y="3717131"/>
                  <a:ext cx="675164" cy="358115"/>
                </a:xfrm>
                <a:prstGeom prst="rect">
                  <a:avLst/>
                </a:prstGeom>
                <a:noFill/>
                <a:ln>
                  <a:solidFill>
                    <a:schemeClr val="tx1"/>
                  </a:solidFill>
                </a:ln>
                <a:effectLst>
                  <a:outerShdw blurRad="50800" dist="38100" dir="2700000" algn="tl" rotWithShape="0">
                    <a:prstClr val="black">
                      <a:alpha val="40000"/>
                    </a:prstClr>
                  </a:outerShdw>
                </a:effectLst>
              </p:spPr>
            </p:pic>
            <p:pic>
              <p:nvPicPr>
                <p:cNvPr id="86" name="Picture 29" descr="Italy.bmp"/>
                <p:cNvPicPr>
                  <a:picLocks noChangeAspect="1"/>
                </p:cNvPicPr>
                <p:nvPr/>
              </p:nvPicPr>
              <p:blipFill>
                <a:blip r:embed="rId14" cstate="print"/>
                <a:srcRect l="2268" t="3125" r="2026" b="3125"/>
                <a:stretch>
                  <a:fillRect/>
                </a:stretch>
              </p:blipFill>
              <p:spPr bwMode="auto">
                <a:xfrm>
                  <a:off x="3984426" y="3717131"/>
                  <a:ext cx="606426" cy="369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7" name="Picture 31" descr="fr-lgflag.gif"/>
                <p:cNvPicPr>
                  <a:picLocks noChangeAspect="1"/>
                </p:cNvPicPr>
                <p:nvPr/>
              </p:nvPicPr>
              <p:blipFill>
                <a:blip r:embed="rId15" cstate="print"/>
                <a:srcRect/>
                <a:stretch>
                  <a:fillRect/>
                </a:stretch>
              </p:blipFill>
              <p:spPr bwMode="auto">
                <a:xfrm>
                  <a:off x="3984426" y="4204425"/>
                  <a:ext cx="591189" cy="36497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8" name="Picture 87" descr="sp-lgflag.gif"/>
                <p:cNvPicPr>
                  <a:picLocks noChangeAspect="1"/>
                </p:cNvPicPr>
                <p:nvPr/>
              </p:nvPicPr>
              <p:blipFill>
                <a:blip r:embed="rId16" cstate="print"/>
                <a:srcRect/>
                <a:stretch>
                  <a:fillRect/>
                </a:stretch>
              </p:blipFill>
              <p:spPr bwMode="auto">
                <a:xfrm>
                  <a:off x="3295010" y="4207075"/>
                  <a:ext cx="591430" cy="3590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9" name="Picture 88" descr="UK Flag.jpg"/>
                <p:cNvPicPr>
                  <a:picLocks noChangeAspect="1"/>
                </p:cNvPicPr>
                <p:nvPr/>
              </p:nvPicPr>
              <p:blipFill>
                <a:blip r:embed="rId17" cstate="print"/>
                <a:srcRect/>
                <a:stretch>
                  <a:fillRect/>
                </a:stretch>
              </p:blipFill>
              <p:spPr bwMode="auto">
                <a:xfrm>
                  <a:off x="2514600" y="4207074"/>
                  <a:ext cx="623050" cy="3686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pic>
            <p:nvPicPr>
              <p:cNvPr id="84" name="Picture 2" descr="http://www.germany-map.org/images/germany-flag.gif"/>
              <p:cNvPicPr>
                <a:picLocks noChangeAspect="1" noChangeArrowheads="1"/>
              </p:cNvPicPr>
              <p:nvPr/>
            </p:nvPicPr>
            <p:blipFill>
              <a:blip r:embed="rId18" cstate="print"/>
              <a:srcRect/>
              <a:stretch>
                <a:fillRect/>
              </a:stretch>
            </p:blipFill>
            <p:spPr bwMode="auto">
              <a:xfrm>
                <a:off x="3124200" y="3564731"/>
                <a:ext cx="457200" cy="282449"/>
              </a:xfrm>
              <a:prstGeom prst="rect">
                <a:avLst/>
              </a:prstGeom>
              <a:noFill/>
              <a:ln>
                <a:solidFill>
                  <a:schemeClr val="tx1"/>
                </a:solidFill>
              </a:ln>
              <a:effectLst>
                <a:outerShdw blurRad="50800" dist="38100" dir="2700000" algn="tl" rotWithShape="0">
                  <a:prstClr val="black">
                    <a:alpha val="40000"/>
                  </a:prstClr>
                </a:outerShdw>
              </a:effectLst>
            </p:spPr>
          </p:pic>
        </p:gr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7785101" y="3797300"/>
            <a:ext cx="1358900" cy="1350963"/>
            <a:chOff x="7785101" y="3797300"/>
            <a:chExt cx="1358900" cy="1350963"/>
          </a:xfrm>
        </p:grpSpPr>
        <p:pic>
          <p:nvPicPr>
            <p:cNvPr id="29"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30" name="Rectangle 29"/>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26" name="Rectangle 25"/>
          <p:cNvSpPr/>
          <p:nvPr/>
        </p:nvSpPr>
        <p:spPr>
          <a:xfrm>
            <a:off x="0" y="1812131"/>
            <a:ext cx="9144000" cy="1446526"/>
          </a:xfrm>
          <a:prstGeom prst="rect">
            <a:avLst/>
          </a:prstGeom>
          <a:noFill/>
        </p:spPr>
        <p:txBody>
          <a:bodyPr wrap="square" lIns="91416" tIns="45708" rIns="91416" bIns="45708">
            <a:spAutoFit/>
          </a:bodyPr>
          <a:lstStyle/>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COUPONS</a:t>
            </a:r>
            <a:endPar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1964531"/>
              <a:ext cx="3048000" cy="261586"/>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pending</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505200" cy="1066800"/>
            <a:chOff x="2590800" y="1583531"/>
            <a:chExt cx="6400800" cy="1066800"/>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1895559"/>
              <a:ext cx="6400800" cy="261586"/>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pending</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76125"/>
            <a:ext cx="22098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2874440" y="836695"/>
              <a:ext cx="5964760" cy="3323884"/>
              <a:chOff x="5160440" y="836695"/>
              <a:chExt cx="5964760" cy="3323884"/>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160440" y="836695"/>
                <a:ext cx="5964760" cy="3323884"/>
                <a:chOff x="5160440" y="836695"/>
                <a:chExt cx="5964760" cy="3323884"/>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55" name="Rectangle 54"/>
                <p:cNvSpPr/>
                <p:nvPr/>
              </p:nvSpPr>
              <p:spPr>
                <a:xfrm>
                  <a:off x="5160440" y="3447458"/>
                  <a:ext cx="2714751"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Coupons</a:t>
                  </a:r>
                </a:p>
              </p:txBody>
            </p:sp>
          </p:grpSp>
        </p:grpSp>
      </p:grpSp>
      <p:grpSp>
        <p:nvGrpSpPr>
          <p:cNvPr id="14" name="Group 103"/>
          <p:cNvGrpSpPr/>
          <p:nvPr/>
        </p:nvGrpSpPr>
        <p:grpSpPr>
          <a:xfrm>
            <a:off x="2438400" y="3488531"/>
            <a:ext cx="1295400" cy="1524000"/>
            <a:chOff x="990600" y="3031331"/>
            <a:chExt cx="1676400" cy="1524000"/>
          </a:xfrm>
        </p:grpSpPr>
        <p:sp>
          <p:nvSpPr>
            <p:cNvPr id="105" name="Rectangle 104"/>
            <p:cNvSpPr/>
            <p:nvPr/>
          </p:nvSpPr>
          <p:spPr>
            <a:xfrm>
              <a:off x="990600" y="3318925"/>
              <a:ext cx="16002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5" name="Group 59"/>
          <p:cNvGrpSpPr/>
          <p:nvPr/>
        </p:nvGrpSpPr>
        <p:grpSpPr>
          <a:xfrm>
            <a:off x="3733800" y="1354931"/>
            <a:ext cx="2133600" cy="3657600"/>
            <a:chOff x="990600" y="1278731"/>
            <a:chExt cx="2133600" cy="3657600"/>
          </a:xfrm>
        </p:grpSpPr>
        <p:sp>
          <p:nvSpPr>
            <p:cNvPr id="61" name="Rectangle 60"/>
            <p:cNvSpPr/>
            <p:nvPr/>
          </p:nvSpPr>
          <p:spPr>
            <a:xfrm>
              <a:off x="990600" y="1583531"/>
              <a:ext cx="21336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78731"/>
              <a:ext cx="19050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COUPON CATEGORIES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58" name="Rectangle 57"/>
          <p:cNvSpPr/>
          <p:nvPr/>
        </p:nvSpPr>
        <p:spPr>
          <a:xfrm>
            <a:off x="5264" y="-91595"/>
            <a:ext cx="4577936" cy="1107971"/>
          </a:xfrm>
          <a:prstGeom prst="rect">
            <a:avLst/>
          </a:prstGeom>
          <a:noFill/>
        </p:spPr>
        <p:txBody>
          <a:bodyPr wrap="none" lIns="91416" tIns="45708" rIns="91416" bIns="45708">
            <a:spAutoFit/>
          </a:bodyPr>
          <a:lstStyle/>
          <a:p>
            <a:r>
              <a:rPr lang="en-US" sz="6600" b="1"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beforeIshop</a:t>
            </a:r>
            <a:endParaRPr lang="en-US" sz="6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1" name="Picture 50" descr="UK Flag.jpg"/>
          <p:cNvPicPr>
            <a:picLocks noChangeAspect="1"/>
          </p:cNvPicPr>
          <p:nvPr/>
        </p:nvPicPr>
        <p:blipFill>
          <a:blip r:embed="rId5" cstate="print"/>
          <a:srcRect/>
          <a:stretch>
            <a:fillRect/>
          </a:stretch>
        </p:blipFill>
        <p:spPr bwMode="auto">
          <a:xfrm>
            <a:off x="2819400" y="4250531"/>
            <a:ext cx="484510" cy="2866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2169" name="Picture 9" descr="http://www.couponstar.com/images/2010/bIs-bannerlink.jpg"/>
          <p:cNvPicPr>
            <a:picLocks noChangeAspect="1" noChangeArrowheads="1"/>
          </p:cNvPicPr>
          <p:nvPr/>
        </p:nvPicPr>
        <p:blipFill>
          <a:blip r:embed="rId6" cstate="print"/>
          <a:srcRect t="41921"/>
          <a:stretch>
            <a:fillRect/>
          </a:stretch>
        </p:blipFill>
        <p:spPr bwMode="auto">
          <a:xfrm>
            <a:off x="5867400" y="135731"/>
            <a:ext cx="1682750" cy="422275"/>
          </a:xfrm>
          <a:prstGeom prst="rect">
            <a:avLst/>
          </a:prstGeom>
          <a:noFill/>
        </p:spPr>
      </p:pic>
      <p:pic>
        <p:nvPicPr>
          <p:cNvPr id="92171" name="Picture 11" descr="http://profile.ak.fbcdn.net/hprofile-ak-snc4/hs623.ash1/27387_100000528105590_7112_q.jpg"/>
          <p:cNvPicPr>
            <a:picLocks noChangeAspect="1" noChangeArrowheads="1"/>
          </p:cNvPicPr>
          <p:nvPr/>
        </p:nvPicPr>
        <p:blipFill>
          <a:blip r:embed="rId7" cstate="print"/>
          <a:srcRect l="7245" t="10075" r="13056" b="10227"/>
          <a:stretch>
            <a:fillRect/>
          </a:stretch>
        </p:blipFill>
        <p:spPr bwMode="auto">
          <a:xfrm>
            <a:off x="7620000" y="135731"/>
            <a:ext cx="1295400" cy="1295400"/>
          </a:xfrm>
          <a:prstGeom prst="rect">
            <a:avLst/>
          </a:prstGeom>
          <a:noFill/>
          <a:effectLst>
            <a:outerShdw blurRad="50800" dist="38100" dir="2700000" algn="tl" rotWithShape="0">
              <a:prstClr val="black">
                <a:alpha val="40000"/>
              </a:prstClr>
            </a:outerShdw>
          </a:effectLst>
        </p:spPr>
      </p:pic>
      <p:sp>
        <p:nvSpPr>
          <p:cNvPr id="54" name="Rectangle 53"/>
          <p:cNvSpPr/>
          <p:nvPr/>
        </p:nvSpPr>
        <p:spPr>
          <a:xfrm rot="18641222">
            <a:off x="7329390" y="559702"/>
            <a:ext cx="1828799" cy="400085"/>
          </a:xfrm>
          <a:prstGeom prst="rect">
            <a:avLst/>
          </a:prstGeom>
          <a:noFill/>
        </p:spPr>
        <p:txBody>
          <a:bodyPr wrap="square" lIns="91416" tIns="45708" rIns="91416" bIns="45708">
            <a:spAutoFit/>
          </a:bodyPr>
          <a:lstStyle/>
          <a:p>
            <a:pPr algn="ctr"/>
            <a:r>
              <a:rPr lang="en-US" sz="2000" b="1" dirty="0" smtClean="0">
                <a:ln w="254000">
                  <a:noFill/>
                  <a:prstDash val="solid"/>
                </a:ln>
                <a:solidFill>
                  <a:schemeClr val="tx1">
                    <a:lumMod val="85000"/>
                    <a:lumOff val="15000"/>
                    <a:alpha val="49000"/>
                  </a:schemeClr>
                </a:solidFill>
                <a:effectLst/>
                <a:latin typeface="Futura Hv" pitchFamily="34" charset="0"/>
                <a:cs typeface="Aharoni" pitchFamily="2" charset="-79"/>
              </a:rPr>
              <a:t>PLACEHOLDER</a:t>
            </a:r>
            <a:endParaRPr lang="en-US" b="1" dirty="0" smtClean="0">
              <a:ln w="254000">
                <a:noFill/>
                <a:prstDash val="solid"/>
              </a:ln>
              <a:solidFill>
                <a:schemeClr val="tx1">
                  <a:lumMod val="85000"/>
                  <a:lumOff val="15000"/>
                  <a:alpha val="49000"/>
                </a:schemeClr>
              </a:solidFill>
              <a:effectLst/>
              <a:latin typeface="Futura Hv" pitchFamily="34" charset="0"/>
              <a:cs typeface="Aharoni" pitchFamily="2" charset="-79"/>
            </a:endParaRPr>
          </a:p>
        </p:txBody>
      </p:sp>
      <p:pic>
        <p:nvPicPr>
          <p:cNvPr id="56" name="Picture 11" descr="http://profile.ak.fbcdn.net/hprofile-ak-snc4/hs623.ash1/27387_100000528105590_7112_q.jpg"/>
          <p:cNvPicPr>
            <a:picLocks noChangeAspect="1" noChangeArrowheads="1"/>
          </p:cNvPicPr>
          <p:nvPr/>
        </p:nvPicPr>
        <p:blipFill>
          <a:blip r:embed="rId7" cstate="print"/>
          <a:srcRect l="7245" t="10075" r="13056" b="10227"/>
          <a:stretch>
            <a:fillRect/>
          </a:stretch>
        </p:blipFill>
        <p:spPr bwMode="auto">
          <a:xfrm>
            <a:off x="762000" y="4250531"/>
            <a:ext cx="304800" cy="30480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6" name="Rectangle 45"/>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7785101" y="3797300"/>
            <a:ext cx="1358900" cy="1350963"/>
            <a:chOff x="7785101" y="3797300"/>
            <a:chExt cx="1358900" cy="1350963"/>
          </a:xfrm>
        </p:grpSpPr>
        <p:pic>
          <p:nvPicPr>
            <p:cNvPr id="5"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6" name="Rectangle 5"/>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3" name="Rectangle 2"/>
          <p:cNvSpPr/>
          <p:nvPr/>
        </p:nvSpPr>
        <p:spPr>
          <a:xfrm>
            <a:off x="0" y="1812131"/>
            <a:ext cx="9144000" cy="1446526"/>
          </a:xfrm>
          <a:prstGeom prst="rect">
            <a:avLst/>
          </a:prstGeom>
          <a:noFill/>
        </p:spPr>
        <p:txBody>
          <a:bodyPr wrap="square" lIns="91416" tIns="45708" rIns="91416" bIns="45708">
            <a:spAutoFit/>
          </a:bodyPr>
          <a:lstStyle/>
          <a:p>
            <a:pPr algn="ctr"/>
            <a:r>
              <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PRINT APPS</a:t>
            </a:r>
            <a:endParaRPr lang="en-US" sz="8800" b="1" spc="-400" dirty="0" smtClean="0">
              <a:ln w="254000">
                <a:noFill/>
                <a:prstDash val="solid"/>
              </a:ln>
              <a:gradFill flip="none" rotWithShape="1">
                <a:gsLst>
                  <a:gs pos="0">
                    <a:schemeClr val="tx1"/>
                  </a:gs>
                  <a:gs pos="30000">
                    <a:schemeClr val="tx1">
                      <a:lumMod val="85000"/>
                      <a:lumOff val="15000"/>
                    </a:schemeClr>
                  </a:gs>
                  <a:gs pos="100000">
                    <a:schemeClr val="tx1">
                      <a:lumMod val="75000"/>
                      <a:lumOff val="25000"/>
                    </a:schemeClr>
                  </a:gs>
                </a:gsLst>
                <a:lin ang="8100000" scaled="1"/>
                <a:tileRect/>
              </a:gra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7"/>
          <p:cNvGrpSpPr/>
          <p:nvPr/>
        </p:nvGrpSpPr>
        <p:grpSpPr>
          <a:xfrm>
            <a:off x="7785101" y="3797300"/>
            <a:ext cx="1358900" cy="1350963"/>
            <a:chOff x="7785101" y="3797300"/>
            <a:chExt cx="1358900" cy="1350963"/>
          </a:xfrm>
        </p:grpSpPr>
        <p:pic>
          <p:nvPicPr>
            <p:cNvPr id="35"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36" name="Rectangle 35"/>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Star_02.png"/>
          <p:cNvPicPr>
            <a:picLocks noChangeAspect="1"/>
          </p:cNvPicPr>
          <p:nvPr/>
        </p:nvPicPr>
        <p:blipFill>
          <a:blip r:embed="rId3" cstate="screen">
            <a:duotone>
              <a:schemeClr val="bg2">
                <a:shade val="45000"/>
                <a:satMod val="135000"/>
              </a:schemeClr>
              <a:prstClr val="white"/>
            </a:duotone>
          </a:blip>
          <a:stretch>
            <a:fillRect/>
          </a:stretch>
        </p:blipFill>
        <p:spPr>
          <a:xfrm rot="20681629">
            <a:off x="-2570653" y="-1393892"/>
            <a:ext cx="14290110" cy="7846059"/>
          </a:xfrm>
          <a:prstGeom prst="rect">
            <a:avLst/>
          </a:prstGeom>
        </p:spPr>
      </p:pic>
      <p:sp>
        <p:nvSpPr>
          <p:cNvPr id="2" name="Rectangle 1"/>
          <p:cNvSpPr/>
          <p:nvPr/>
        </p:nvSpPr>
        <p:spPr>
          <a:xfrm>
            <a:off x="5264" y="-91595"/>
            <a:ext cx="3272258" cy="923305"/>
          </a:xfrm>
          <a:prstGeom prst="rect">
            <a:avLst/>
          </a:prstGeom>
          <a:noFill/>
        </p:spPr>
        <p:txBody>
          <a:bodyPr wrap="none" lIns="91416" tIns="45708" rIns="91416" bIns="45708">
            <a:spAutoFit/>
          </a:bodyPr>
          <a:lstStyle/>
          <a:p>
            <a:r>
              <a:rPr lang="en-US" sz="54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Hv" pitchFamily="34" charset="0"/>
                <a:cs typeface="Aharoni" pitchFamily="2" charset="-79"/>
              </a:rPr>
              <a:t>Print Apps</a:t>
            </a:r>
            <a:endParaRPr lang="en-US" sz="54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effectLst>
              <a:latin typeface="Futura Md" pitchFamily="34" charset="0"/>
              <a:cs typeface="Aharoni" pitchFamily="2" charset="-79"/>
            </a:endParaRPr>
          </a:p>
        </p:txBody>
      </p:sp>
      <p:grpSp>
        <p:nvGrpSpPr>
          <p:cNvPr id="13" name="Group 12"/>
          <p:cNvGrpSpPr/>
          <p:nvPr/>
        </p:nvGrpSpPr>
        <p:grpSpPr>
          <a:xfrm>
            <a:off x="331420" y="1583531"/>
            <a:ext cx="3935780" cy="3236119"/>
            <a:chOff x="179020" y="1050131"/>
            <a:chExt cx="3935780" cy="3236119"/>
          </a:xfrm>
        </p:grpSpPr>
        <p:pic>
          <p:nvPicPr>
            <p:cNvPr id="2055" name="Picture 7"/>
            <p:cNvPicPr>
              <a:picLocks noChangeAspect="1" noChangeArrowheads="1"/>
            </p:cNvPicPr>
            <p:nvPr/>
          </p:nvPicPr>
          <p:blipFill>
            <a:blip r:embed="rId4" cstate="print"/>
            <a:srcRect l="3463" t="2108" r="58183" b="9519"/>
            <a:stretch>
              <a:fillRect/>
            </a:stretch>
          </p:blipFill>
          <p:spPr bwMode="auto">
            <a:xfrm>
              <a:off x="228600" y="1659731"/>
              <a:ext cx="3352800" cy="234696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ectangle 9"/>
            <p:cNvSpPr/>
            <p:nvPr/>
          </p:nvSpPr>
          <p:spPr>
            <a:xfrm>
              <a:off x="179020" y="1050131"/>
              <a:ext cx="2564180" cy="646307"/>
            </a:xfrm>
            <a:prstGeom prst="rect">
              <a:avLst/>
            </a:prstGeom>
            <a:noFill/>
          </p:spPr>
          <p:txBody>
            <a:bodyPr wrap="none" lIns="91416" tIns="45708" rIns="91416" bIns="45708">
              <a:spAutoFit/>
            </a:bodyPr>
            <a:lstStyle/>
            <a:p>
              <a:r>
                <a:rPr lang="en-US" sz="3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ePrint</a:t>
              </a:r>
              <a:r>
                <a:rPr lang="en-US" sz="36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rPr>
                <a:t>Center</a:t>
              </a:r>
            </a:p>
          </p:txBody>
        </p:sp>
        <p:pic>
          <p:nvPicPr>
            <p:cNvPr id="2056" name="Picture 8"/>
            <p:cNvPicPr>
              <a:picLocks noChangeAspect="1" noChangeArrowheads="1"/>
            </p:cNvPicPr>
            <p:nvPr/>
          </p:nvPicPr>
          <p:blipFill>
            <a:blip r:embed="rId5" cstate="print"/>
            <a:srcRect l="2855" t="11594" r="5775" b="7246"/>
            <a:stretch>
              <a:fillRect/>
            </a:stretch>
          </p:blipFill>
          <p:spPr bwMode="auto">
            <a:xfrm>
              <a:off x="2209800" y="3869531"/>
              <a:ext cx="1905000" cy="416719"/>
            </a:xfrm>
            <a:prstGeom prst="rect">
              <a:avLst/>
            </a:prstGeom>
            <a:noFill/>
            <a:ln w="9525">
              <a:noFill/>
              <a:miter lim="800000"/>
              <a:headEnd/>
              <a:tailEnd/>
            </a:ln>
            <a:effectLst>
              <a:glow rad="101600">
                <a:schemeClr val="bg1">
                  <a:lumMod val="75000"/>
                  <a:alpha val="40000"/>
                </a:schemeClr>
              </a:glow>
              <a:outerShdw blurRad="50800" dist="38100" dir="2700000" algn="tl" rotWithShape="0">
                <a:prstClr val="black">
                  <a:alpha val="40000"/>
                </a:prstClr>
              </a:outerShdw>
            </a:effectLst>
          </p:spPr>
        </p:pic>
      </p:grpSp>
      <p:sp>
        <p:nvSpPr>
          <p:cNvPr id="20" name="Freeform 19"/>
          <p:cNvSpPr/>
          <p:nvPr/>
        </p:nvSpPr>
        <p:spPr>
          <a:xfrm>
            <a:off x="4553588" y="2062716"/>
            <a:ext cx="4409659" cy="975689"/>
          </a:xfrm>
          <a:custGeom>
            <a:avLst/>
            <a:gdLst>
              <a:gd name="connsiteX0" fmla="*/ 18412 w 4409659"/>
              <a:gd name="connsiteY0" fmla="*/ 0 h 975689"/>
              <a:gd name="connsiteX1" fmla="*/ 82207 w 4409659"/>
              <a:gd name="connsiteY1" fmla="*/ 21265 h 975689"/>
              <a:gd name="connsiteX2" fmla="*/ 60942 w 4409659"/>
              <a:gd name="connsiteY2" fmla="*/ 85061 h 975689"/>
              <a:gd name="connsiteX3" fmla="*/ 92840 w 4409659"/>
              <a:gd name="connsiteY3" fmla="*/ 106326 h 975689"/>
              <a:gd name="connsiteX4" fmla="*/ 7779 w 4409659"/>
              <a:gd name="connsiteY4" fmla="*/ 148856 h 975689"/>
              <a:gd name="connsiteX5" fmla="*/ 39677 w 4409659"/>
              <a:gd name="connsiteY5" fmla="*/ 170121 h 975689"/>
              <a:gd name="connsiteX6" fmla="*/ 71575 w 4409659"/>
              <a:gd name="connsiteY6" fmla="*/ 180754 h 975689"/>
              <a:gd name="connsiteX7" fmla="*/ 60942 w 4409659"/>
              <a:gd name="connsiteY7" fmla="*/ 212651 h 975689"/>
              <a:gd name="connsiteX8" fmla="*/ 71575 w 4409659"/>
              <a:gd name="connsiteY8" fmla="*/ 255182 h 975689"/>
              <a:gd name="connsiteX9" fmla="*/ 114105 w 4409659"/>
              <a:gd name="connsiteY9" fmla="*/ 276447 h 975689"/>
              <a:gd name="connsiteX10" fmla="*/ 135370 w 4409659"/>
              <a:gd name="connsiteY10" fmla="*/ 308344 h 975689"/>
              <a:gd name="connsiteX11" fmla="*/ 103472 w 4409659"/>
              <a:gd name="connsiteY11" fmla="*/ 318977 h 975689"/>
              <a:gd name="connsiteX12" fmla="*/ 50310 w 4409659"/>
              <a:gd name="connsiteY12" fmla="*/ 329610 h 975689"/>
              <a:gd name="connsiteX13" fmla="*/ 39677 w 4409659"/>
              <a:gd name="connsiteY13" fmla="*/ 361507 h 975689"/>
              <a:gd name="connsiteX14" fmla="*/ 71575 w 4409659"/>
              <a:gd name="connsiteY14" fmla="*/ 382772 h 975689"/>
              <a:gd name="connsiteX15" fmla="*/ 50310 w 4409659"/>
              <a:gd name="connsiteY15" fmla="*/ 446568 h 975689"/>
              <a:gd name="connsiteX16" fmla="*/ 82207 w 4409659"/>
              <a:gd name="connsiteY16" fmla="*/ 467833 h 975689"/>
              <a:gd name="connsiteX17" fmla="*/ 103472 w 4409659"/>
              <a:gd name="connsiteY17" fmla="*/ 499731 h 975689"/>
              <a:gd name="connsiteX18" fmla="*/ 71575 w 4409659"/>
              <a:gd name="connsiteY18" fmla="*/ 563526 h 975689"/>
              <a:gd name="connsiteX19" fmla="*/ 114105 w 4409659"/>
              <a:gd name="connsiteY19" fmla="*/ 584791 h 975689"/>
              <a:gd name="connsiteX20" fmla="*/ 60942 w 4409659"/>
              <a:gd name="connsiteY20" fmla="*/ 637954 h 975689"/>
              <a:gd name="connsiteX21" fmla="*/ 71575 w 4409659"/>
              <a:gd name="connsiteY21" fmla="*/ 680484 h 975689"/>
              <a:gd name="connsiteX22" fmla="*/ 50310 w 4409659"/>
              <a:gd name="connsiteY22" fmla="*/ 712382 h 975689"/>
              <a:gd name="connsiteX23" fmla="*/ 60942 w 4409659"/>
              <a:gd name="connsiteY23" fmla="*/ 744279 h 975689"/>
              <a:gd name="connsiteX24" fmla="*/ 92840 w 4409659"/>
              <a:gd name="connsiteY24" fmla="*/ 765544 h 975689"/>
              <a:gd name="connsiteX25" fmla="*/ 29045 w 4409659"/>
              <a:gd name="connsiteY25" fmla="*/ 808075 h 975689"/>
              <a:gd name="connsiteX26" fmla="*/ 7779 w 4409659"/>
              <a:gd name="connsiteY26" fmla="*/ 829340 h 975689"/>
              <a:gd name="connsiteX27" fmla="*/ 39677 w 4409659"/>
              <a:gd name="connsiteY27" fmla="*/ 850605 h 975689"/>
              <a:gd name="connsiteX28" fmla="*/ 103472 w 4409659"/>
              <a:gd name="connsiteY28" fmla="*/ 871870 h 975689"/>
              <a:gd name="connsiteX29" fmla="*/ 124738 w 4409659"/>
              <a:gd name="connsiteY29" fmla="*/ 903768 h 975689"/>
              <a:gd name="connsiteX30" fmla="*/ 135370 w 4409659"/>
              <a:gd name="connsiteY30" fmla="*/ 935665 h 975689"/>
              <a:gd name="connsiteX31" fmla="*/ 177900 w 4409659"/>
              <a:gd name="connsiteY31" fmla="*/ 882503 h 975689"/>
              <a:gd name="connsiteX32" fmla="*/ 199165 w 4409659"/>
              <a:gd name="connsiteY32" fmla="*/ 861237 h 975689"/>
              <a:gd name="connsiteX33" fmla="*/ 231063 w 4409659"/>
              <a:gd name="connsiteY33" fmla="*/ 882503 h 975689"/>
              <a:gd name="connsiteX34" fmla="*/ 241696 w 4409659"/>
              <a:gd name="connsiteY34" fmla="*/ 914400 h 975689"/>
              <a:gd name="connsiteX35" fmla="*/ 262961 w 4409659"/>
              <a:gd name="connsiteY35" fmla="*/ 882503 h 975689"/>
              <a:gd name="connsiteX36" fmla="*/ 284226 w 4409659"/>
              <a:gd name="connsiteY36" fmla="*/ 861237 h 975689"/>
              <a:gd name="connsiteX37" fmla="*/ 305491 w 4409659"/>
              <a:gd name="connsiteY37" fmla="*/ 882503 h 975689"/>
              <a:gd name="connsiteX38" fmla="*/ 369286 w 4409659"/>
              <a:gd name="connsiteY38" fmla="*/ 861237 h 975689"/>
              <a:gd name="connsiteX39" fmla="*/ 443714 w 4409659"/>
              <a:gd name="connsiteY39" fmla="*/ 903768 h 975689"/>
              <a:gd name="connsiteX40" fmla="*/ 507510 w 4409659"/>
              <a:gd name="connsiteY40" fmla="*/ 946298 h 975689"/>
              <a:gd name="connsiteX41" fmla="*/ 518142 w 4409659"/>
              <a:gd name="connsiteY41" fmla="*/ 914400 h 975689"/>
              <a:gd name="connsiteX42" fmla="*/ 581938 w 4409659"/>
              <a:gd name="connsiteY42" fmla="*/ 893135 h 975689"/>
              <a:gd name="connsiteX43" fmla="*/ 656365 w 4409659"/>
              <a:gd name="connsiteY43" fmla="*/ 903768 h 975689"/>
              <a:gd name="connsiteX44" fmla="*/ 698896 w 4409659"/>
              <a:gd name="connsiteY44" fmla="*/ 914400 h 975689"/>
              <a:gd name="connsiteX45" fmla="*/ 730793 w 4409659"/>
              <a:gd name="connsiteY45" fmla="*/ 903768 h 975689"/>
              <a:gd name="connsiteX46" fmla="*/ 794589 w 4409659"/>
              <a:gd name="connsiteY46" fmla="*/ 893135 h 975689"/>
              <a:gd name="connsiteX47" fmla="*/ 837119 w 4409659"/>
              <a:gd name="connsiteY47" fmla="*/ 903768 h 975689"/>
              <a:gd name="connsiteX48" fmla="*/ 932812 w 4409659"/>
              <a:gd name="connsiteY48" fmla="*/ 861237 h 975689"/>
              <a:gd name="connsiteX49" fmla="*/ 964710 w 4409659"/>
              <a:gd name="connsiteY49" fmla="*/ 925033 h 975689"/>
              <a:gd name="connsiteX50" fmla="*/ 985975 w 4409659"/>
              <a:gd name="connsiteY50" fmla="*/ 956931 h 975689"/>
              <a:gd name="connsiteX51" fmla="*/ 1017872 w 4409659"/>
              <a:gd name="connsiteY51" fmla="*/ 946298 h 975689"/>
              <a:gd name="connsiteX52" fmla="*/ 1028505 w 4409659"/>
              <a:gd name="connsiteY52" fmla="*/ 914400 h 975689"/>
              <a:gd name="connsiteX53" fmla="*/ 1081668 w 4409659"/>
              <a:gd name="connsiteY53" fmla="*/ 925033 h 975689"/>
              <a:gd name="connsiteX54" fmla="*/ 1209259 w 4409659"/>
              <a:gd name="connsiteY54" fmla="*/ 935665 h 975689"/>
              <a:gd name="connsiteX55" fmla="*/ 1283686 w 4409659"/>
              <a:gd name="connsiteY55" fmla="*/ 914400 h 975689"/>
              <a:gd name="connsiteX56" fmla="*/ 1294319 w 4409659"/>
              <a:gd name="connsiteY56" fmla="*/ 946298 h 975689"/>
              <a:gd name="connsiteX57" fmla="*/ 1326217 w 4409659"/>
              <a:gd name="connsiteY57" fmla="*/ 925033 h 975689"/>
              <a:gd name="connsiteX58" fmla="*/ 1390012 w 4409659"/>
              <a:gd name="connsiteY58" fmla="*/ 861237 h 975689"/>
              <a:gd name="connsiteX59" fmla="*/ 1421910 w 4409659"/>
              <a:gd name="connsiteY59" fmla="*/ 850605 h 975689"/>
              <a:gd name="connsiteX60" fmla="*/ 1443175 w 4409659"/>
              <a:gd name="connsiteY60" fmla="*/ 882503 h 975689"/>
              <a:gd name="connsiteX61" fmla="*/ 1506970 w 4409659"/>
              <a:gd name="connsiteY61" fmla="*/ 893135 h 975689"/>
              <a:gd name="connsiteX62" fmla="*/ 1538868 w 4409659"/>
              <a:gd name="connsiteY62" fmla="*/ 914400 h 975689"/>
              <a:gd name="connsiteX63" fmla="*/ 1581398 w 4409659"/>
              <a:gd name="connsiteY63" fmla="*/ 893135 h 975689"/>
              <a:gd name="connsiteX64" fmla="*/ 1645193 w 4409659"/>
              <a:gd name="connsiteY64" fmla="*/ 925033 h 975689"/>
              <a:gd name="connsiteX65" fmla="*/ 1655826 w 4409659"/>
              <a:gd name="connsiteY65" fmla="*/ 882503 h 975689"/>
              <a:gd name="connsiteX66" fmla="*/ 1730254 w 4409659"/>
              <a:gd name="connsiteY66" fmla="*/ 829340 h 975689"/>
              <a:gd name="connsiteX67" fmla="*/ 1825947 w 4409659"/>
              <a:gd name="connsiteY67" fmla="*/ 861237 h 975689"/>
              <a:gd name="connsiteX68" fmla="*/ 1857845 w 4409659"/>
              <a:gd name="connsiteY68" fmla="*/ 871870 h 975689"/>
              <a:gd name="connsiteX69" fmla="*/ 1889742 w 4409659"/>
              <a:gd name="connsiteY69" fmla="*/ 903768 h 975689"/>
              <a:gd name="connsiteX70" fmla="*/ 1953538 w 4409659"/>
              <a:gd name="connsiteY70" fmla="*/ 893135 h 975689"/>
              <a:gd name="connsiteX71" fmla="*/ 1985435 w 4409659"/>
              <a:gd name="connsiteY71" fmla="*/ 903768 h 975689"/>
              <a:gd name="connsiteX72" fmla="*/ 2049231 w 4409659"/>
              <a:gd name="connsiteY72" fmla="*/ 871870 h 975689"/>
              <a:gd name="connsiteX73" fmla="*/ 2059863 w 4409659"/>
              <a:gd name="connsiteY73" fmla="*/ 914400 h 975689"/>
              <a:gd name="connsiteX74" fmla="*/ 2091761 w 4409659"/>
              <a:gd name="connsiteY74" fmla="*/ 893135 h 975689"/>
              <a:gd name="connsiteX75" fmla="*/ 2123659 w 4409659"/>
              <a:gd name="connsiteY75" fmla="*/ 882503 h 975689"/>
              <a:gd name="connsiteX76" fmla="*/ 2155556 w 4409659"/>
              <a:gd name="connsiteY76" fmla="*/ 903768 h 975689"/>
              <a:gd name="connsiteX77" fmla="*/ 2261882 w 4409659"/>
              <a:gd name="connsiteY77" fmla="*/ 861237 h 975689"/>
              <a:gd name="connsiteX78" fmla="*/ 2325677 w 4409659"/>
              <a:gd name="connsiteY78" fmla="*/ 839972 h 975689"/>
              <a:gd name="connsiteX79" fmla="*/ 2368207 w 4409659"/>
              <a:gd name="connsiteY79" fmla="*/ 861237 h 975689"/>
              <a:gd name="connsiteX80" fmla="*/ 2400105 w 4409659"/>
              <a:gd name="connsiteY80" fmla="*/ 882503 h 975689"/>
              <a:gd name="connsiteX81" fmla="*/ 2463900 w 4409659"/>
              <a:gd name="connsiteY81" fmla="*/ 871870 h 975689"/>
              <a:gd name="connsiteX82" fmla="*/ 2527696 w 4409659"/>
              <a:gd name="connsiteY82" fmla="*/ 893135 h 975689"/>
              <a:gd name="connsiteX83" fmla="*/ 2559593 w 4409659"/>
              <a:gd name="connsiteY83" fmla="*/ 882503 h 975689"/>
              <a:gd name="connsiteX84" fmla="*/ 2580859 w 4409659"/>
              <a:gd name="connsiteY84" fmla="*/ 903768 h 975689"/>
              <a:gd name="connsiteX85" fmla="*/ 2612756 w 4409659"/>
              <a:gd name="connsiteY85" fmla="*/ 861237 h 975689"/>
              <a:gd name="connsiteX86" fmla="*/ 2644654 w 4409659"/>
              <a:gd name="connsiteY86" fmla="*/ 839972 h 975689"/>
              <a:gd name="connsiteX87" fmla="*/ 2665919 w 4409659"/>
              <a:gd name="connsiteY87" fmla="*/ 871870 h 975689"/>
              <a:gd name="connsiteX88" fmla="*/ 2697817 w 4409659"/>
              <a:gd name="connsiteY88" fmla="*/ 861237 h 975689"/>
              <a:gd name="connsiteX89" fmla="*/ 2729714 w 4409659"/>
              <a:gd name="connsiteY89" fmla="*/ 871870 h 975689"/>
              <a:gd name="connsiteX90" fmla="*/ 2750979 w 4409659"/>
              <a:gd name="connsiteY90" fmla="*/ 914400 h 975689"/>
              <a:gd name="connsiteX91" fmla="*/ 2814775 w 4409659"/>
              <a:gd name="connsiteY91" fmla="*/ 893135 h 975689"/>
              <a:gd name="connsiteX92" fmla="*/ 2846672 w 4409659"/>
              <a:gd name="connsiteY92" fmla="*/ 914400 h 975689"/>
              <a:gd name="connsiteX93" fmla="*/ 2910468 w 4409659"/>
              <a:gd name="connsiteY93" fmla="*/ 871870 h 975689"/>
              <a:gd name="connsiteX94" fmla="*/ 2942365 w 4409659"/>
              <a:gd name="connsiteY94" fmla="*/ 882503 h 975689"/>
              <a:gd name="connsiteX95" fmla="*/ 2963631 w 4409659"/>
              <a:gd name="connsiteY95" fmla="*/ 903768 h 975689"/>
              <a:gd name="connsiteX96" fmla="*/ 3006161 w 4409659"/>
              <a:gd name="connsiteY96" fmla="*/ 893135 h 975689"/>
              <a:gd name="connsiteX97" fmla="*/ 3038059 w 4409659"/>
              <a:gd name="connsiteY97" fmla="*/ 903768 h 975689"/>
              <a:gd name="connsiteX98" fmla="*/ 3059324 w 4409659"/>
              <a:gd name="connsiteY98" fmla="*/ 935665 h 975689"/>
              <a:gd name="connsiteX99" fmla="*/ 3091221 w 4409659"/>
              <a:gd name="connsiteY99" fmla="*/ 925033 h 975689"/>
              <a:gd name="connsiteX100" fmla="*/ 3123119 w 4409659"/>
              <a:gd name="connsiteY100" fmla="*/ 893135 h 975689"/>
              <a:gd name="connsiteX101" fmla="*/ 3155017 w 4409659"/>
              <a:gd name="connsiteY101" fmla="*/ 903768 h 975689"/>
              <a:gd name="connsiteX102" fmla="*/ 3186914 w 4409659"/>
              <a:gd name="connsiteY102" fmla="*/ 893135 h 975689"/>
              <a:gd name="connsiteX103" fmla="*/ 3218812 w 4409659"/>
              <a:gd name="connsiteY103" fmla="*/ 903768 h 975689"/>
              <a:gd name="connsiteX104" fmla="*/ 3250710 w 4409659"/>
              <a:gd name="connsiteY104" fmla="*/ 882503 h 975689"/>
              <a:gd name="connsiteX105" fmla="*/ 3282607 w 4409659"/>
              <a:gd name="connsiteY105" fmla="*/ 914400 h 975689"/>
              <a:gd name="connsiteX106" fmla="*/ 3314505 w 4409659"/>
              <a:gd name="connsiteY106" fmla="*/ 935665 h 975689"/>
              <a:gd name="connsiteX107" fmla="*/ 3335770 w 4409659"/>
              <a:gd name="connsiteY107" fmla="*/ 903768 h 975689"/>
              <a:gd name="connsiteX108" fmla="*/ 3410198 w 4409659"/>
              <a:gd name="connsiteY108" fmla="*/ 861237 h 975689"/>
              <a:gd name="connsiteX109" fmla="*/ 3452728 w 4409659"/>
              <a:gd name="connsiteY109" fmla="*/ 871870 h 975689"/>
              <a:gd name="connsiteX110" fmla="*/ 3516524 w 4409659"/>
              <a:gd name="connsiteY110" fmla="*/ 935665 h 975689"/>
              <a:gd name="connsiteX111" fmla="*/ 3580319 w 4409659"/>
              <a:gd name="connsiteY111" fmla="*/ 903768 h 975689"/>
              <a:gd name="connsiteX112" fmla="*/ 3612217 w 4409659"/>
              <a:gd name="connsiteY112" fmla="*/ 914400 h 975689"/>
              <a:gd name="connsiteX113" fmla="*/ 3676012 w 4409659"/>
              <a:gd name="connsiteY113" fmla="*/ 903768 h 975689"/>
              <a:gd name="connsiteX114" fmla="*/ 3729175 w 4409659"/>
              <a:gd name="connsiteY114" fmla="*/ 861237 h 975689"/>
              <a:gd name="connsiteX115" fmla="*/ 3750440 w 4409659"/>
              <a:gd name="connsiteY115" fmla="*/ 882503 h 975689"/>
              <a:gd name="connsiteX116" fmla="*/ 3761072 w 4409659"/>
              <a:gd name="connsiteY116" fmla="*/ 925033 h 975689"/>
              <a:gd name="connsiteX117" fmla="*/ 3814235 w 4409659"/>
              <a:gd name="connsiteY117" fmla="*/ 871870 h 975689"/>
              <a:gd name="connsiteX118" fmla="*/ 3856765 w 4409659"/>
              <a:gd name="connsiteY118" fmla="*/ 808075 h 975689"/>
              <a:gd name="connsiteX119" fmla="*/ 3931193 w 4409659"/>
              <a:gd name="connsiteY119" fmla="*/ 850605 h 975689"/>
              <a:gd name="connsiteX120" fmla="*/ 3973724 w 4409659"/>
              <a:gd name="connsiteY120" fmla="*/ 861237 h 975689"/>
              <a:gd name="connsiteX121" fmla="*/ 4005621 w 4409659"/>
              <a:gd name="connsiteY121" fmla="*/ 871870 h 975689"/>
              <a:gd name="connsiteX122" fmla="*/ 4026886 w 4409659"/>
              <a:gd name="connsiteY122" fmla="*/ 903768 h 975689"/>
              <a:gd name="connsiteX123" fmla="*/ 4048152 w 4409659"/>
              <a:gd name="connsiteY123" fmla="*/ 925033 h 975689"/>
              <a:gd name="connsiteX124" fmla="*/ 4058784 w 4409659"/>
              <a:gd name="connsiteY124" fmla="*/ 893135 h 975689"/>
              <a:gd name="connsiteX125" fmla="*/ 4090682 w 4409659"/>
              <a:gd name="connsiteY125" fmla="*/ 871870 h 975689"/>
              <a:gd name="connsiteX126" fmla="*/ 4122579 w 4409659"/>
              <a:gd name="connsiteY126" fmla="*/ 903768 h 975689"/>
              <a:gd name="connsiteX127" fmla="*/ 4197007 w 4409659"/>
              <a:gd name="connsiteY127" fmla="*/ 871870 h 975689"/>
              <a:gd name="connsiteX128" fmla="*/ 4228905 w 4409659"/>
              <a:gd name="connsiteY128" fmla="*/ 893135 h 975689"/>
              <a:gd name="connsiteX129" fmla="*/ 4250170 w 4409659"/>
              <a:gd name="connsiteY129" fmla="*/ 925033 h 975689"/>
              <a:gd name="connsiteX130" fmla="*/ 4271435 w 4409659"/>
              <a:gd name="connsiteY130" fmla="*/ 893135 h 975689"/>
              <a:gd name="connsiteX131" fmla="*/ 4292700 w 4409659"/>
              <a:gd name="connsiteY131" fmla="*/ 829340 h 975689"/>
              <a:gd name="connsiteX132" fmla="*/ 4303333 w 4409659"/>
              <a:gd name="connsiteY132" fmla="*/ 861237 h 975689"/>
              <a:gd name="connsiteX133" fmla="*/ 4335231 w 4409659"/>
              <a:gd name="connsiteY133" fmla="*/ 914400 h 975689"/>
              <a:gd name="connsiteX134" fmla="*/ 4377761 w 4409659"/>
              <a:gd name="connsiteY134" fmla="*/ 914400 h 975689"/>
              <a:gd name="connsiteX135" fmla="*/ 4409659 w 4409659"/>
              <a:gd name="connsiteY135" fmla="*/ 903768 h 97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409659" h="975689">
                <a:moveTo>
                  <a:pt x="18412" y="0"/>
                </a:moveTo>
                <a:cubicBezTo>
                  <a:pt x="39677" y="7088"/>
                  <a:pt x="89295" y="0"/>
                  <a:pt x="82207" y="21265"/>
                </a:cubicBezTo>
                <a:lnTo>
                  <a:pt x="60942" y="85061"/>
                </a:lnTo>
                <a:cubicBezTo>
                  <a:pt x="71575" y="92149"/>
                  <a:pt x="90334" y="93795"/>
                  <a:pt x="92840" y="106326"/>
                </a:cubicBezTo>
                <a:cubicBezTo>
                  <a:pt x="101414" y="149196"/>
                  <a:pt x="13665" y="147875"/>
                  <a:pt x="7779" y="148856"/>
                </a:cubicBezTo>
                <a:cubicBezTo>
                  <a:pt x="18412" y="155944"/>
                  <a:pt x="28247" y="164406"/>
                  <a:pt x="39677" y="170121"/>
                </a:cubicBezTo>
                <a:cubicBezTo>
                  <a:pt x="49702" y="175133"/>
                  <a:pt x="66563" y="170729"/>
                  <a:pt x="71575" y="180754"/>
                </a:cubicBezTo>
                <a:cubicBezTo>
                  <a:pt x="76587" y="190778"/>
                  <a:pt x="64486" y="202019"/>
                  <a:pt x="60942" y="212651"/>
                </a:cubicBezTo>
                <a:cubicBezTo>
                  <a:pt x="64486" y="226828"/>
                  <a:pt x="62220" y="243956"/>
                  <a:pt x="71575" y="255182"/>
                </a:cubicBezTo>
                <a:cubicBezTo>
                  <a:pt x="81722" y="267358"/>
                  <a:pt x="101929" y="266300"/>
                  <a:pt x="114105" y="276447"/>
                </a:cubicBezTo>
                <a:cubicBezTo>
                  <a:pt x="123922" y="284628"/>
                  <a:pt x="128282" y="297712"/>
                  <a:pt x="135370" y="308344"/>
                </a:cubicBezTo>
                <a:cubicBezTo>
                  <a:pt x="124737" y="311888"/>
                  <a:pt x="114345" y="316259"/>
                  <a:pt x="103472" y="318977"/>
                </a:cubicBezTo>
                <a:cubicBezTo>
                  <a:pt x="85940" y="323360"/>
                  <a:pt x="65347" y="319586"/>
                  <a:pt x="50310" y="329610"/>
                </a:cubicBezTo>
                <a:cubicBezTo>
                  <a:pt x="40985" y="335827"/>
                  <a:pt x="43221" y="350875"/>
                  <a:pt x="39677" y="361507"/>
                </a:cubicBezTo>
                <a:cubicBezTo>
                  <a:pt x="50310" y="368595"/>
                  <a:pt x="69990" y="370092"/>
                  <a:pt x="71575" y="382772"/>
                </a:cubicBezTo>
                <a:cubicBezTo>
                  <a:pt x="74355" y="405014"/>
                  <a:pt x="50310" y="446568"/>
                  <a:pt x="50310" y="446568"/>
                </a:cubicBezTo>
                <a:cubicBezTo>
                  <a:pt x="60942" y="453656"/>
                  <a:pt x="73171" y="458797"/>
                  <a:pt x="82207" y="467833"/>
                </a:cubicBezTo>
                <a:cubicBezTo>
                  <a:pt x="91243" y="476869"/>
                  <a:pt x="101371" y="487126"/>
                  <a:pt x="103472" y="499731"/>
                </a:cubicBezTo>
                <a:cubicBezTo>
                  <a:pt x="106407" y="517339"/>
                  <a:pt x="78980" y="552418"/>
                  <a:pt x="71575" y="563526"/>
                </a:cubicBezTo>
                <a:cubicBezTo>
                  <a:pt x="85752" y="570614"/>
                  <a:pt x="108219" y="570075"/>
                  <a:pt x="114105" y="584791"/>
                </a:cubicBezTo>
                <a:cubicBezTo>
                  <a:pt x="121567" y="603445"/>
                  <a:pt x="67658" y="633477"/>
                  <a:pt x="60942" y="637954"/>
                </a:cubicBezTo>
                <a:cubicBezTo>
                  <a:pt x="0" y="729365"/>
                  <a:pt x="56901" y="621790"/>
                  <a:pt x="71575" y="680484"/>
                </a:cubicBezTo>
                <a:cubicBezTo>
                  <a:pt x="74674" y="692881"/>
                  <a:pt x="57398" y="701749"/>
                  <a:pt x="50310" y="712382"/>
                </a:cubicBezTo>
                <a:cubicBezTo>
                  <a:pt x="53854" y="723014"/>
                  <a:pt x="53941" y="735528"/>
                  <a:pt x="60942" y="744279"/>
                </a:cubicBezTo>
                <a:cubicBezTo>
                  <a:pt x="68925" y="754258"/>
                  <a:pt x="98555" y="754114"/>
                  <a:pt x="92840" y="765544"/>
                </a:cubicBezTo>
                <a:cubicBezTo>
                  <a:pt x="81411" y="788403"/>
                  <a:pt x="47117" y="790004"/>
                  <a:pt x="29045" y="808075"/>
                </a:cubicBezTo>
                <a:lnTo>
                  <a:pt x="7779" y="829340"/>
                </a:lnTo>
                <a:cubicBezTo>
                  <a:pt x="18412" y="836428"/>
                  <a:pt x="28000" y="845415"/>
                  <a:pt x="39677" y="850605"/>
                </a:cubicBezTo>
                <a:cubicBezTo>
                  <a:pt x="60160" y="859709"/>
                  <a:pt x="103472" y="871870"/>
                  <a:pt x="103472" y="871870"/>
                </a:cubicBezTo>
                <a:lnTo>
                  <a:pt x="124738" y="903768"/>
                </a:lnTo>
                <a:cubicBezTo>
                  <a:pt x="128282" y="914400"/>
                  <a:pt x="124497" y="932947"/>
                  <a:pt x="135370" y="935665"/>
                </a:cubicBezTo>
                <a:cubicBezTo>
                  <a:pt x="168517" y="943951"/>
                  <a:pt x="170310" y="895153"/>
                  <a:pt x="177900" y="882503"/>
                </a:cubicBezTo>
                <a:cubicBezTo>
                  <a:pt x="183058" y="873907"/>
                  <a:pt x="192077" y="868326"/>
                  <a:pt x="199165" y="861237"/>
                </a:cubicBezTo>
                <a:cubicBezTo>
                  <a:pt x="209798" y="868326"/>
                  <a:pt x="223080" y="872524"/>
                  <a:pt x="231063" y="882503"/>
                </a:cubicBezTo>
                <a:cubicBezTo>
                  <a:pt x="238064" y="891255"/>
                  <a:pt x="230488" y="914400"/>
                  <a:pt x="241696" y="914400"/>
                </a:cubicBezTo>
                <a:cubicBezTo>
                  <a:pt x="254475" y="914400"/>
                  <a:pt x="254978" y="892481"/>
                  <a:pt x="262961" y="882503"/>
                </a:cubicBezTo>
                <a:cubicBezTo>
                  <a:pt x="269223" y="874675"/>
                  <a:pt x="277138" y="868326"/>
                  <a:pt x="284226" y="861237"/>
                </a:cubicBezTo>
                <a:cubicBezTo>
                  <a:pt x="291314" y="868326"/>
                  <a:pt x="295466" y="882503"/>
                  <a:pt x="305491" y="882503"/>
                </a:cubicBezTo>
                <a:cubicBezTo>
                  <a:pt x="327906" y="882503"/>
                  <a:pt x="369286" y="861237"/>
                  <a:pt x="369286" y="861237"/>
                </a:cubicBezTo>
                <a:cubicBezTo>
                  <a:pt x="390502" y="924884"/>
                  <a:pt x="361620" y="869562"/>
                  <a:pt x="443714" y="903768"/>
                </a:cubicBezTo>
                <a:cubicBezTo>
                  <a:pt x="467306" y="913598"/>
                  <a:pt x="507510" y="946298"/>
                  <a:pt x="507510" y="946298"/>
                </a:cubicBezTo>
                <a:cubicBezTo>
                  <a:pt x="511054" y="935665"/>
                  <a:pt x="509022" y="920914"/>
                  <a:pt x="518142" y="914400"/>
                </a:cubicBezTo>
                <a:cubicBezTo>
                  <a:pt x="536382" y="901371"/>
                  <a:pt x="581938" y="893135"/>
                  <a:pt x="581938" y="893135"/>
                </a:cubicBezTo>
                <a:cubicBezTo>
                  <a:pt x="606747" y="896679"/>
                  <a:pt x="631708" y="899285"/>
                  <a:pt x="656365" y="903768"/>
                </a:cubicBezTo>
                <a:cubicBezTo>
                  <a:pt x="670743" y="906382"/>
                  <a:pt x="684283" y="914400"/>
                  <a:pt x="698896" y="914400"/>
                </a:cubicBezTo>
                <a:cubicBezTo>
                  <a:pt x="710103" y="914400"/>
                  <a:pt x="720161" y="907312"/>
                  <a:pt x="730793" y="903768"/>
                </a:cubicBezTo>
                <a:cubicBezTo>
                  <a:pt x="814587" y="931698"/>
                  <a:pt x="708017" y="905502"/>
                  <a:pt x="794589" y="893135"/>
                </a:cubicBezTo>
                <a:cubicBezTo>
                  <a:pt x="809055" y="891069"/>
                  <a:pt x="822942" y="900224"/>
                  <a:pt x="837119" y="903768"/>
                </a:cubicBezTo>
                <a:cubicBezTo>
                  <a:pt x="913037" y="878462"/>
                  <a:pt x="882264" y="894937"/>
                  <a:pt x="932812" y="861237"/>
                </a:cubicBezTo>
                <a:cubicBezTo>
                  <a:pt x="975612" y="904039"/>
                  <a:pt x="935316" y="856447"/>
                  <a:pt x="964710" y="925033"/>
                </a:cubicBezTo>
                <a:cubicBezTo>
                  <a:pt x="969744" y="936779"/>
                  <a:pt x="978887" y="946298"/>
                  <a:pt x="985975" y="956931"/>
                </a:cubicBezTo>
                <a:cubicBezTo>
                  <a:pt x="996607" y="953387"/>
                  <a:pt x="1009947" y="954223"/>
                  <a:pt x="1017872" y="946298"/>
                </a:cubicBezTo>
                <a:cubicBezTo>
                  <a:pt x="1025797" y="938373"/>
                  <a:pt x="1017872" y="917944"/>
                  <a:pt x="1028505" y="914400"/>
                </a:cubicBezTo>
                <a:cubicBezTo>
                  <a:pt x="1045650" y="908685"/>
                  <a:pt x="1063720" y="922921"/>
                  <a:pt x="1081668" y="925033"/>
                </a:cubicBezTo>
                <a:cubicBezTo>
                  <a:pt x="1124053" y="930019"/>
                  <a:pt x="1166729" y="932121"/>
                  <a:pt x="1209259" y="935665"/>
                </a:cubicBezTo>
                <a:cubicBezTo>
                  <a:pt x="1218715" y="932513"/>
                  <a:pt x="1277619" y="911973"/>
                  <a:pt x="1283686" y="914400"/>
                </a:cubicBezTo>
                <a:cubicBezTo>
                  <a:pt x="1294092" y="918562"/>
                  <a:pt x="1290775" y="935665"/>
                  <a:pt x="1294319" y="946298"/>
                </a:cubicBezTo>
                <a:cubicBezTo>
                  <a:pt x="1304952" y="939210"/>
                  <a:pt x="1316666" y="933523"/>
                  <a:pt x="1326217" y="925033"/>
                </a:cubicBezTo>
                <a:cubicBezTo>
                  <a:pt x="1348694" y="905053"/>
                  <a:pt x="1361482" y="870747"/>
                  <a:pt x="1390012" y="861237"/>
                </a:cubicBezTo>
                <a:lnTo>
                  <a:pt x="1421910" y="850605"/>
                </a:lnTo>
                <a:cubicBezTo>
                  <a:pt x="1428998" y="861238"/>
                  <a:pt x="1431745" y="876788"/>
                  <a:pt x="1443175" y="882503"/>
                </a:cubicBezTo>
                <a:cubicBezTo>
                  <a:pt x="1462457" y="892144"/>
                  <a:pt x="1486518" y="886318"/>
                  <a:pt x="1506970" y="893135"/>
                </a:cubicBezTo>
                <a:cubicBezTo>
                  <a:pt x="1519093" y="897176"/>
                  <a:pt x="1528235" y="907312"/>
                  <a:pt x="1538868" y="914400"/>
                </a:cubicBezTo>
                <a:cubicBezTo>
                  <a:pt x="1553045" y="907312"/>
                  <a:pt x="1566830" y="886891"/>
                  <a:pt x="1581398" y="893135"/>
                </a:cubicBezTo>
                <a:cubicBezTo>
                  <a:pt x="1663360" y="928262"/>
                  <a:pt x="1569210" y="975689"/>
                  <a:pt x="1645193" y="925033"/>
                </a:cubicBezTo>
                <a:cubicBezTo>
                  <a:pt x="1648737" y="910856"/>
                  <a:pt x="1648576" y="895191"/>
                  <a:pt x="1655826" y="882503"/>
                </a:cubicBezTo>
                <a:cubicBezTo>
                  <a:pt x="1673069" y="852329"/>
                  <a:pt x="1701536" y="843699"/>
                  <a:pt x="1730254" y="829340"/>
                </a:cubicBezTo>
                <a:cubicBezTo>
                  <a:pt x="1803374" y="878087"/>
                  <a:pt x="1769803" y="879952"/>
                  <a:pt x="1825947" y="861237"/>
                </a:cubicBezTo>
                <a:cubicBezTo>
                  <a:pt x="1836580" y="864781"/>
                  <a:pt x="1848520" y="865653"/>
                  <a:pt x="1857845" y="871870"/>
                </a:cubicBezTo>
                <a:cubicBezTo>
                  <a:pt x="1870356" y="880211"/>
                  <a:pt x="1875063" y="900506"/>
                  <a:pt x="1889742" y="903768"/>
                </a:cubicBezTo>
                <a:cubicBezTo>
                  <a:pt x="1910787" y="908445"/>
                  <a:pt x="1932273" y="896679"/>
                  <a:pt x="1953538" y="893135"/>
                </a:cubicBezTo>
                <a:cubicBezTo>
                  <a:pt x="1964170" y="896679"/>
                  <a:pt x="1974227" y="903768"/>
                  <a:pt x="1985435" y="903768"/>
                </a:cubicBezTo>
                <a:cubicBezTo>
                  <a:pt x="2007444" y="903768"/>
                  <a:pt x="2033104" y="882621"/>
                  <a:pt x="2049231" y="871870"/>
                </a:cubicBezTo>
                <a:cubicBezTo>
                  <a:pt x="2052775" y="886047"/>
                  <a:pt x="2046793" y="907865"/>
                  <a:pt x="2059863" y="914400"/>
                </a:cubicBezTo>
                <a:cubicBezTo>
                  <a:pt x="2071293" y="920115"/>
                  <a:pt x="2080331" y="898850"/>
                  <a:pt x="2091761" y="893135"/>
                </a:cubicBezTo>
                <a:cubicBezTo>
                  <a:pt x="2101786" y="888123"/>
                  <a:pt x="2113026" y="886047"/>
                  <a:pt x="2123659" y="882503"/>
                </a:cubicBezTo>
                <a:cubicBezTo>
                  <a:pt x="2134291" y="889591"/>
                  <a:pt x="2142777" y="903768"/>
                  <a:pt x="2155556" y="903768"/>
                </a:cubicBezTo>
                <a:cubicBezTo>
                  <a:pt x="2190825" y="903768"/>
                  <a:pt x="2230107" y="873947"/>
                  <a:pt x="2261882" y="861237"/>
                </a:cubicBezTo>
                <a:cubicBezTo>
                  <a:pt x="2282694" y="852912"/>
                  <a:pt x="2325677" y="839972"/>
                  <a:pt x="2325677" y="839972"/>
                </a:cubicBezTo>
                <a:cubicBezTo>
                  <a:pt x="2347360" y="905020"/>
                  <a:pt x="2318171" y="852897"/>
                  <a:pt x="2368207" y="861237"/>
                </a:cubicBezTo>
                <a:cubicBezTo>
                  <a:pt x="2380812" y="863338"/>
                  <a:pt x="2389472" y="875414"/>
                  <a:pt x="2400105" y="882503"/>
                </a:cubicBezTo>
                <a:cubicBezTo>
                  <a:pt x="2421370" y="878959"/>
                  <a:pt x="2442416" y="870080"/>
                  <a:pt x="2463900" y="871870"/>
                </a:cubicBezTo>
                <a:cubicBezTo>
                  <a:pt x="2486238" y="873731"/>
                  <a:pt x="2527696" y="893135"/>
                  <a:pt x="2527696" y="893135"/>
                </a:cubicBezTo>
                <a:cubicBezTo>
                  <a:pt x="2538328" y="889591"/>
                  <a:pt x="2548603" y="880305"/>
                  <a:pt x="2559593" y="882503"/>
                </a:cubicBezTo>
                <a:cubicBezTo>
                  <a:pt x="2569423" y="884469"/>
                  <a:pt x="2571551" y="907491"/>
                  <a:pt x="2580859" y="903768"/>
                </a:cubicBezTo>
                <a:cubicBezTo>
                  <a:pt x="2597312" y="897186"/>
                  <a:pt x="2600225" y="873768"/>
                  <a:pt x="2612756" y="861237"/>
                </a:cubicBezTo>
                <a:cubicBezTo>
                  <a:pt x="2621792" y="852201"/>
                  <a:pt x="2634021" y="847060"/>
                  <a:pt x="2644654" y="839972"/>
                </a:cubicBezTo>
                <a:cubicBezTo>
                  <a:pt x="2651742" y="850605"/>
                  <a:pt x="2654054" y="867124"/>
                  <a:pt x="2665919" y="871870"/>
                </a:cubicBezTo>
                <a:cubicBezTo>
                  <a:pt x="2676325" y="876032"/>
                  <a:pt x="2686609" y="861237"/>
                  <a:pt x="2697817" y="861237"/>
                </a:cubicBezTo>
                <a:cubicBezTo>
                  <a:pt x="2709025" y="861237"/>
                  <a:pt x="2719082" y="868326"/>
                  <a:pt x="2729714" y="871870"/>
                </a:cubicBezTo>
                <a:cubicBezTo>
                  <a:pt x="2736802" y="886047"/>
                  <a:pt x="2735602" y="910556"/>
                  <a:pt x="2750979" y="914400"/>
                </a:cubicBezTo>
                <a:cubicBezTo>
                  <a:pt x="2772725" y="919837"/>
                  <a:pt x="2814775" y="893135"/>
                  <a:pt x="2814775" y="893135"/>
                </a:cubicBezTo>
                <a:cubicBezTo>
                  <a:pt x="2825407" y="900223"/>
                  <a:pt x="2834198" y="917172"/>
                  <a:pt x="2846672" y="914400"/>
                </a:cubicBezTo>
                <a:cubicBezTo>
                  <a:pt x="2871621" y="908856"/>
                  <a:pt x="2910468" y="871870"/>
                  <a:pt x="2910468" y="871870"/>
                </a:cubicBezTo>
                <a:cubicBezTo>
                  <a:pt x="2921100" y="875414"/>
                  <a:pt x="2932755" y="876737"/>
                  <a:pt x="2942365" y="882503"/>
                </a:cubicBezTo>
                <a:cubicBezTo>
                  <a:pt x="2950961" y="887661"/>
                  <a:pt x="2953743" y="902120"/>
                  <a:pt x="2963631" y="903768"/>
                </a:cubicBezTo>
                <a:cubicBezTo>
                  <a:pt x="2978045" y="906170"/>
                  <a:pt x="2991984" y="896679"/>
                  <a:pt x="3006161" y="893135"/>
                </a:cubicBezTo>
                <a:cubicBezTo>
                  <a:pt x="3016794" y="896679"/>
                  <a:pt x="3029307" y="896767"/>
                  <a:pt x="3038059" y="903768"/>
                </a:cubicBezTo>
                <a:cubicBezTo>
                  <a:pt x="3048037" y="911751"/>
                  <a:pt x="3047459" y="930919"/>
                  <a:pt x="3059324" y="935665"/>
                </a:cubicBezTo>
                <a:cubicBezTo>
                  <a:pt x="3069730" y="939827"/>
                  <a:pt x="3080589" y="928577"/>
                  <a:pt x="3091221" y="925033"/>
                </a:cubicBezTo>
                <a:cubicBezTo>
                  <a:pt x="3101854" y="914400"/>
                  <a:pt x="3108854" y="897890"/>
                  <a:pt x="3123119" y="893135"/>
                </a:cubicBezTo>
                <a:cubicBezTo>
                  <a:pt x="3133752" y="889591"/>
                  <a:pt x="3143809" y="903768"/>
                  <a:pt x="3155017" y="903768"/>
                </a:cubicBezTo>
                <a:cubicBezTo>
                  <a:pt x="3166225" y="903768"/>
                  <a:pt x="3176282" y="896679"/>
                  <a:pt x="3186914" y="893135"/>
                </a:cubicBezTo>
                <a:cubicBezTo>
                  <a:pt x="3197547" y="896679"/>
                  <a:pt x="3207757" y="905610"/>
                  <a:pt x="3218812" y="903768"/>
                </a:cubicBezTo>
                <a:cubicBezTo>
                  <a:pt x="3231417" y="901667"/>
                  <a:pt x="3238105" y="880402"/>
                  <a:pt x="3250710" y="882503"/>
                </a:cubicBezTo>
                <a:cubicBezTo>
                  <a:pt x="3265542" y="884975"/>
                  <a:pt x="3271056" y="904774"/>
                  <a:pt x="3282607" y="914400"/>
                </a:cubicBezTo>
                <a:cubicBezTo>
                  <a:pt x="3292424" y="922581"/>
                  <a:pt x="3303872" y="928577"/>
                  <a:pt x="3314505" y="935665"/>
                </a:cubicBezTo>
                <a:cubicBezTo>
                  <a:pt x="3321593" y="925033"/>
                  <a:pt x="3326734" y="912804"/>
                  <a:pt x="3335770" y="903768"/>
                </a:cubicBezTo>
                <a:cubicBezTo>
                  <a:pt x="3367956" y="871582"/>
                  <a:pt x="3373702" y="873403"/>
                  <a:pt x="3410198" y="861237"/>
                </a:cubicBezTo>
                <a:cubicBezTo>
                  <a:pt x="3424375" y="864781"/>
                  <a:pt x="3440757" y="863490"/>
                  <a:pt x="3452728" y="871870"/>
                </a:cubicBezTo>
                <a:cubicBezTo>
                  <a:pt x="3477365" y="889116"/>
                  <a:pt x="3516524" y="935665"/>
                  <a:pt x="3516524" y="935665"/>
                </a:cubicBezTo>
                <a:cubicBezTo>
                  <a:pt x="3532653" y="924912"/>
                  <a:pt x="3558307" y="903768"/>
                  <a:pt x="3580319" y="903768"/>
                </a:cubicBezTo>
                <a:cubicBezTo>
                  <a:pt x="3591527" y="903768"/>
                  <a:pt x="3601584" y="910856"/>
                  <a:pt x="3612217" y="914400"/>
                </a:cubicBezTo>
                <a:cubicBezTo>
                  <a:pt x="3703627" y="853459"/>
                  <a:pt x="3587972" y="918440"/>
                  <a:pt x="3676012" y="903768"/>
                </a:cubicBezTo>
                <a:cubicBezTo>
                  <a:pt x="3692109" y="901085"/>
                  <a:pt x="3717813" y="872600"/>
                  <a:pt x="3729175" y="861237"/>
                </a:cubicBezTo>
                <a:cubicBezTo>
                  <a:pt x="3736263" y="868326"/>
                  <a:pt x="3745957" y="873537"/>
                  <a:pt x="3750440" y="882503"/>
                </a:cubicBezTo>
                <a:cubicBezTo>
                  <a:pt x="3756975" y="895573"/>
                  <a:pt x="3746658" y="927435"/>
                  <a:pt x="3761072" y="925033"/>
                </a:cubicBezTo>
                <a:cubicBezTo>
                  <a:pt x="3785792" y="920913"/>
                  <a:pt x="3800334" y="892722"/>
                  <a:pt x="3814235" y="871870"/>
                </a:cubicBezTo>
                <a:lnTo>
                  <a:pt x="3856765" y="808075"/>
                </a:lnTo>
                <a:cubicBezTo>
                  <a:pt x="3906384" y="882502"/>
                  <a:pt x="3878031" y="886047"/>
                  <a:pt x="3931193" y="850605"/>
                </a:cubicBezTo>
                <a:cubicBezTo>
                  <a:pt x="3975262" y="938739"/>
                  <a:pt x="3929890" y="878771"/>
                  <a:pt x="3973724" y="861237"/>
                </a:cubicBezTo>
                <a:cubicBezTo>
                  <a:pt x="3984130" y="857075"/>
                  <a:pt x="3994989" y="868326"/>
                  <a:pt x="4005621" y="871870"/>
                </a:cubicBezTo>
                <a:cubicBezTo>
                  <a:pt x="4012709" y="882503"/>
                  <a:pt x="4018903" y="893789"/>
                  <a:pt x="4026886" y="903768"/>
                </a:cubicBezTo>
                <a:cubicBezTo>
                  <a:pt x="4033148" y="911596"/>
                  <a:pt x="4038642" y="928203"/>
                  <a:pt x="4048152" y="925033"/>
                </a:cubicBezTo>
                <a:cubicBezTo>
                  <a:pt x="4058785" y="921489"/>
                  <a:pt x="4051783" y="901887"/>
                  <a:pt x="4058784" y="893135"/>
                </a:cubicBezTo>
                <a:cubicBezTo>
                  <a:pt x="4066767" y="883156"/>
                  <a:pt x="4080049" y="878958"/>
                  <a:pt x="4090682" y="871870"/>
                </a:cubicBezTo>
                <a:cubicBezTo>
                  <a:pt x="4101314" y="882503"/>
                  <a:pt x="4108121" y="899637"/>
                  <a:pt x="4122579" y="903768"/>
                </a:cubicBezTo>
                <a:cubicBezTo>
                  <a:pt x="4146610" y="910634"/>
                  <a:pt x="4179969" y="883229"/>
                  <a:pt x="4197007" y="871870"/>
                </a:cubicBezTo>
                <a:cubicBezTo>
                  <a:pt x="4207640" y="878958"/>
                  <a:pt x="4219869" y="884099"/>
                  <a:pt x="4228905" y="893135"/>
                </a:cubicBezTo>
                <a:cubicBezTo>
                  <a:pt x="4237941" y="902171"/>
                  <a:pt x="4237391" y="925033"/>
                  <a:pt x="4250170" y="925033"/>
                </a:cubicBezTo>
                <a:cubicBezTo>
                  <a:pt x="4262949" y="925033"/>
                  <a:pt x="4266245" y="904812"/>
                  <a:pt x="4271435" y="893135"/>
                </a:cubicBezTo>
                <a:cubicBezTo>
                  <a:pt x="4280539" y="872652"/>
                  <a:pt x="4292700" y="829340"/>
                  <a:pt x="4292700" y="829340"/>
                </a:cubicBezTo>
                <a:cubicBezTo>
                  <a:pt x="4296244" y="839972"/>
                  <a:pt x="4297567" y="851627"/>
                  <a:pt x="4303333" y="861237"/>
                </a:cubicBezTo>
                <a:cubicBezTo>
                  <a:pt x="4347118" y="934212"/>
                  <a:pt x="4305110" y="824043"/>
                  <a:pt x="4335231" y="914400"/>
                </a:cubicBezTo>
                <a:cubicBezTo>
                  <a:pt x="4356554" y="850430"/>
                  <a:pt x="4329974" y="898471"/>
                  <a:pt x="4377761" y="914400"/>
                </a:cubicBezTo>
                <a:lnTo>
                  <a:pt x="4409659" y="903768"/>
                </a:ln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grpSp>
        <p:nvGrpSpPr>
          <p:cNvPr id="24" name="Group 23"/>
          <p:cNvGrpSpPr/>
          <p:nvPr/>
        </p:nvGrpSpPr>
        <p:grpSpPr>
          <a:xfrm>
            <a:off x="4343400" y="745331"/>
            <a:ext cx="4724400" cy="1861786"/>
            <a:chOff x="4572000" y="1242024"/>
            <a:chExt cx="4724400" cy="1861786"/>
          </a:xfrm>
        </p:grpSpPr>
        <p:sp>
          <p:nvSpPr>
            <p:cNvPr id="14" name="Rectangle 13"/>
            <p:cNvSpPr/>
            <p:nvPr/>
          </p:nvSpPr>
          <p:spPr>
            <a:xfrm>
              <a:off x="6934200" y="1242024"/>
              <a:ext cx="2246079" cy="646307"/>
            </a:xfrm>
            <a:prstGeom prst="rect">
              <a:avLst/>
            </a:prstGeom>
            <a:noFill/>
          </p:spPr>
          <p:txBody>
            <a:bodyPr wrap="none" lIns="91416" tIns="45708" rIns="91416" bIns="45708">
              <a:spAutoFit/>
            </a:bodyPr>
            <a:lstStyle/>
            <a:p>
              <a:r>
                <a:rPr lang="en-US" sz="3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Packaging</a:t>
              </a:r>
              <a:endParaRPr lang="en-US" sz="36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
          <p:nvSpPr>
            <p:cNvPr id="15" name="Rectangle 14"/>
            <p:cNvSpPr/>
            <p:nvPr/>
          </p:nvSpPr>
          <p:spPr>
            <a:xfrm>
              <a:off x="5416860" y="2842224"/>
              <a:ext cx="3879540" cy="261586"/>
            </a:xfrm>
            <a:prstGeom prst="rect">
              <a:avLst/>
            </a:prstGeom>
            <a:noFill/>
          </p:spPr>
          <p:txBody>
            <a:bodyPr wrap="none" lIns="91416" tIns="45708" rIns="91416" bIns="45708">
              <a:spAutoFit/>
            </a:bodyPr>
            <a:lstStyle/>
            <a:p>
              <a:r>
                <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Description on an OJP 8500A </a:t>
              </a:r>
              <a:r>
                <a:rPr lang="en-US" sz="1100"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eAiO</a:t>
              </a:r>
              <a:r>
                <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 package, North America</a:t>
              </a:r>
              <a:endPar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2057"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572000" y="1735931"/>
              <a:ext cx="4572000" cy="1195638"/>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31" name="Group 30"/>
          <p:cNvGrpSpPr/>
          <p:nvPr/>
        </p:nvGrpSpPr>
        <p:grpSpPr>
          <a:xfrm>
            <a:off x="3962400" y="2650331"/>
            <a:ext cx="4800600" cy="2286000"/>
            <a:chOff x="4343401" y="2574131"/>
            <a:chExt cx="4800600" cy="2286000"/>
          </a:xfrm>
        </p:grpSpPr>
        <p:sp>
          <p:nvSpPr>
            <p:cNvPr id="22" name="Rectangle 21"/>
            <p:cNvSpPr/>
            <p:nvPr/>
          </p:nvSpPr>
          <p:spPr>
            <a:xfrm>
              <a:off x="4343401" y="2574131"/>
              <a:ext cx="4800600" cy="646307"/>
            </a:xfrm>
            <a:prstGeom prst="rect">
              <a:avLst/>
            </a:prstGeom>
            <a:noFill/>
          </p:spPr>
          <p:txBody>
            <a:bodyPr wrap="square" lIns="91416" tIns="45708" rIns="91416" bIns="45708">
              <a:spAutoFit/>
            </a:bodyPr>
            <a:lstStyle/>
            <a:p>
              <a:pPr algn="ctr"/>
              <a:r>
                <a:rPr lang="en-US" sz="36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Front Panel of the UI</a:t>
              </a:r>
              <a:endParaRPr lang="en-US" sz="36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
          <p:nvSpPr>
            <p:cNvPr id="23" name="Rectangle 22"/>
            <p:cNvSpPr/>
            <p:nvPr/>
          </p:nvSpPr>
          <p:spPr>
            <a:xfrm>
              <a:off x="5734712" y="4598545"/>
              <a:ext cx="2037689" cy="261586"/>
            </a:xfrm>
            <a:prstGeom prst="rect">
              <a:avLst/>
            </a:prstGeom>
            <a:noFill/>
          </p:spPr>
          <p:txBody>
            <a:bodyPr wrap="none" lIns="91416" tIns="45708" rIns="91416" bIns="45708">
              <a:spAutoFit/>
            </a:bodyPr>
            <a:lstStyle/>
            <a:p>
              <a:r>
                <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Discover/Digital Office Section</a:t>
              </a:r>
              <a:endPar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sp>
        <p:nvSpPr>
          <p:cNvPr id="27" name="Rectangle 26"/>
          <p:cNvSpPr/>
          <p:nvPr/>
        </p:nvSpPr>
        <p:spPr>
          <a:xfrm>
            <a:off x="3222629" y="4750945"/>
            <a:ext cx="1120771" cy="261586"/>
          </a:xfrm>
          <a:prstGeom prst="rect">
            <a:avLst/>
          </a:prstGeom>
          <a:noFill/>
        </p:spPr>
        <p:txBody>
          <a:bodyPr wrap="none" lIns="91416" tIns="45708" rIns="91416" bIns="45708">
            <a:spAutoFit/>
          </a:bodyPr>
          <a:lstStyle/>
          <a:p>
            <a:r>
              <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“Home” Screen</a:t>
            </a:r>
            <a:endPar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
        <p:nvSpPr>
          <p:cNvPr id="28" name="Rectangle 27"/>
          <p:cNvSpPr/>
          <p:nvPr/>
        </p:nvSpPr>
        <p:spPr>
          <a:xfrm>
            <a:off x="381000" y="4479131"/>
            <a:ext cx="1798842" cy="261586"/>
          </a:xfrm>
          <a:prstGeom prst="rect">
            <a:avLst/>
          </a:prstGeom>
          <a:noFill/>
        </p:spPr>
        <p:txBody>
          <a:bodyPr wrap="none" lIns="91416" tIns="45708" rIns="91416" bIns="45708">
            <a:spAutoFit/>
          </a:bodyPr>
          <a:lstStyle/>
          <a:p>
            <a:r>
              <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“About Print Apps” Screen</a:t>
            </a:r>
            <a:endParaRPr lang="en-US" sz="11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
        <p:nvSpPr>
          <p:cNvPr id="30" name="Rectangle 29"/>
          <p:cNvSpPr/>
          <p:nvPr/>
        </p:nvSpPr>
        <p:spPr>
          <a:xfrm>
            <a:off x="1295400" y="585490"/>
            <a:ext cx="3604705" cy="769441"/>
          </a:xfrm>
          <a:prstGeom prst="rect">
            <a:avLst/>
          </a:prstGeom>
        </p:spPr>
        <p:txBody>
          <a:bodyPr wrap="none">
            <a:spAutoFit/>
          </a:bodyPr>
          <a:lstStyle/>
          <a:p>
            <a:r>
              <a:rPr lang="en-US" sz="4400" b="1" spc="-100" dirty="0" smtClean="0">
                <a:ln w="254000">
                  <a:no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effectLst>
                  <a:outerShdw blurRad="50800" dist="38100" dir="5400000" algn="t" rotWithShape="0">
                    <a:prstClr val="black">
                      <a:alpha val="40000"/>
                    </a:prstClr>
                  </a:outerShdw>
                </a:effectLst>
                <a:latin typeface="Futura Hv" pitchFamily="34" charset="0"/>
                <a:cs typeface="Aharoni" pitchFamily="2" charset="-79"/>
              </a:rPr>
              <a:t>by definition…</a:t>
            </a:r>
            <a:endParaRPr lang="en-US" sz="2400" spc="-100" dirty="0"/>
          </a:p>
        </p:txBody>
      </p:sp>
      <p:grpSp>
        <p:nvGrpSpPr>
          <p:cNvPr id="41" name="Group 40"/>
          <p:cNvGrpSpPr/>
          <p:nvPr/>
        </p:nvGrpSpPr>
        <p:grpSpPr>
          <a:xfrm>
            <a:off x="4419600" y="3183731"/>
            <a:ext cx="3707902" cy="1524000"/>
            <a:chOff x="0" y="211931"/>
            <a:chExt cx="9455151" cy="3886200"/>
          </a:xfrm>
        </p:grpSpPr>
        <p:pic>
          <p:nvPicPr>
            <p:cNvPr id="2059" name="Picture 11" descr="F:\DCIM\103___11\IMG_0545.JPG"/>
            <p:cNvPicPr>
              <a:picLocks noChangeAspect="1" noChangeArrowheads="1"/>
            </p:cNvPicPr>
            <p:nvPr/>
          </p:nvPicPr>
          <p:blipFill>
            <a:blip r:embed="rId7" cstate="print"/>
            <a:srcRect l="1110" t="21878" b="21878"/>
            <a:stretch>
              <a:fillRect/>
            </a:stretch>
          </p:blipFill>
          <p:spPr bwMode="auto">
            <a:xfrm>
              <a:off x="0" y="211931"/>
              <a:ext cx="6788151" cy="2895600"/>
            </a:xfrm>
            <a:prstGeom prst="rect">
              <a:avLst/>
            </a:prstGeom>
            <a:noFill/>
            <a:effectLst>
              <a:outerShdw blurRad="50800" dist="38100" dir="2700000" algn="tl" rotWithShape="0">
                <a:prstClr val="black">
                  <a:alpha val="40000"/>
                </a:prstClr>
              </a:outerShdw>
            </a:effectLst>
          </p:spPr>
        </p:pic>
        <p:pic>
          <p:nvPicPr>
            <p:cNvPr id="2058" name="Picture 10" descr="F:\DCIM\103___11\IMG_0544.JPG"/>
            <p:cNvPicPr>
              <a:picLocks noChangeAspect="1" noChangeArrowheads="1"/>
            </p:cNvPicPr>
            <p:nvPr/>
          </p:nvPicPr>
          <p:blipFill>
            <a:blip r:embed="rId8" cstate="print"/>
            <a:srcRect t="20398" b="21878"/>
            <a:stretch>
              <a:fillRect/>
            </a:stretch>
          </p:blipFill>
          <p:spPr bwMode="auto">
            <a:xfrm>
              <a:off x="2590800" y="1126331"/>
              <a:ext cx="6864351" cy="2971800"/>
            </a:xfrm>
            <a:prstGeom prst="rect">
              <a:avLst/>
            </a:prstGeom>
            <a:noFill/>
            <a:effectLst>
              <a:outerShdw blurRad="50800" dist="38100" dir="2700000" algn="tl" rotWithShape="0">
                <a:prstClr val="black">
                  <a:alpha val="40000"/>
                </a:prstClr>
              </a:outerShdw>
            </a:effectLst>
          </p:spPr>
        </p:pic>
      </p:grpSp>
      <p:sp>
        <p:nvSpPr>
          <p:cNvPr id="42" name="Oval 41"/>
          <p:cNvSpPr/>
          <p:nvPr/>
        </p:nvSpPr>
        <p:spPr>
          <a:xfrm>
            <a:off x="5943600" y="3640931"/>
            <a:ext cx="1524000" cy="609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42" idx="1"/>
          </p:cNvCxnSpPr>
          <p:nvPr/>
        </p:nvCxnSpPr>
        <p:spPr>
          <a:xfrm rot="5400000" flipH="1" flipV="1">
            <a:off x="6886856" y="2539860"/>
            <a:ext cx="470274" cy="191041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2" idx="6"/>
          </p:cNvCxnSpPr>
          <p:nvPr/>
        </p:nvCxnSpPr>
        <p:spPr>
          <a:xfrm flipV="1">
            <a:off x="7467600" y="3259931"/>
            <a:ext cx="609600" cy="6858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8077201" y="3107531"/>
            <a:ext cx="1066800" cy="1107971"/>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Quickly access the web using HP Apps – retrieve, print or store documents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49249"/>
            <a:ext cx="1828800" cy="4191000"/>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4" name="Rectangle 3"/>
          <p:cNvSpPr/>
          <p:nvPr/>
        </p:nvSpPr>
        <p:spPr>
          <a:xfrm>
            <a:off x="1828800" y="749249"/>
            <a:ext cx="1828800" cy="4191000"/>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5" name="Rectangle 4"/>
          <p:cNvSpPr/>
          <p:nvPr/>
        </p:nvSpPr>
        <p:spPr>
          <a:xfrm>
            <a:off x="3657600" y="749249"/>
            <a:ext cx="1828800" cy="4191000"/>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6" name="Rectangle 5"/>
          <p:cNvSpPr/>
          <p:nvPr/>
        </p:nvSpPr>
        <p:spPr>
          <a:xfrm>
            <a:off x="5486400" y="749249"/>
            <a:ext cx="1828800" cy="4191000"/>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9" name="Rectangle 8"/>
          <p:cNvSpPr/>
          <p:nvPr/>
        </p:nvSpPr>
        <p:spPr>
          <a:xfrm>
            <a:off x="0" y="749249"/>
            <a:ext cx="1828800" cy="533400"/>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10" name="Rectangle 9"/>
          <p:cNvSpPr/>
          <p:nvPr/>
        </p:nvSpPr>
        <p:spPr>
          <a:xfrm>
            <a:off x="1828800" y="749249"/>
            <a:ext cx="1828800" cy="533400"/>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11" name="Rectangle 10"/>
          <p:cNvSpPr/>
          <p:nvPr/>
        </p:nvSpPr>
        <p:spPr>
          <a:xfrm>
            <a:off x="3657600" y="749249"/>
            <a:ext cx="1828800" cy="533400"/>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12" name="Rectangle 11"/>
          <p:cNvSpPr/>
          <p:nvPr/>
        </p:nvSpPr>
        <p:spPr>
          <a:xfrm>
            <a:off x="5486400" y="749249"/>
            <a:ext cx="1828800" cy="533400"/>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16" name="Rectangle 15"/>
          <p:cNvSpPr/>
          <p:nvPr/>
        </p:nvSpPr>
        <p:spPr>
          <a:xfrm>
            <a:off x="5486382" y="825460"/>
            <a:ext cx="1828800" cy="323153"/>
          </a:xfrm>
          <a:prstGeom prst="rect">
            <a:avLst/>
          </a:prstGeom>
          <a:noFill/>
        </p:spPr>
        <p:txBody>
          <a:bodyPr wrap="square" lIns="91428" tIns="45714" rIns="91428" bIns="45714">
            <a:spAutoFit/>
          </a:bodyPr>
          <a:lstStyle/>
          <a:p>
            <a:pPr algn="ctr" defTabSz="914282"/>
            <a:r>
              <a:rPr lang="en-US" sz="1500" b="1" dirty="0">
                <a:ln w="254000">
                  <a:noFill/>
                  <a:prstDash val="solid"/>
                </a:ln>
                <a:solidFill>
                  <a:prstClr val="white"/>
                </a:solidFill>
                <a:latin typeface="Futura Md" pitchFamily="34" charset="0"/>
                <a:cs typeface="Aharoni" pitchFamily="2" charset="-79"/>
              </a:rPr>
              <a:t>eSTORAGE</a:t>
            </a:r>
          </a:p>
        </p:txBody>
      </p:sp>
      <p:sp>
        <p:nvSpPr>
          <p:cNvPr id="75" name="Rectangle 74"/>
          <p:cNvSpPr/>
          <p:nvPr/>
        </p:nvSpPr>
        <p:spPr>
          <a:xfrm>
            <a:off x="3657600" y="842128"/>
            <a:ext cx="1828800" cy="323153"/>
          </a:xfrm>
          <a:prstGeom prst="rect">
            <a:avLst/>
          </a:prstGeom>
          <a:noFill/>
        </p:spPr>
        <p:txBody>
          <a:bodyPr wrap="square" lIns="91428" tIns="45714" rIns="91428" bIns="45714">
            <a:spAutoFit/>
          </a:bodyPr>
          <a:lstStyle/>
          <a:p>
            <a:pPr algn="ctr" defTabSz="914282"/>
            <a:r>
              <a:rPr lang="en-US" sz="1500" b="1" dirty="0">
                <a:ln w="254000">
                  <a:noFill/>
                  <a:prstDash val="solid"/>
                </a:ln>
                <a:solidFill>
                  <a:prstClr val="white"/>
                </a:solidFill>
                <a:latin typeface="Futura Md" pitchFamily="34" charset="0"/>
                <a:cs typeface="Aharoni" pitchFamily="2" charset="-79"/>
              </a:rPr>
              <a:t>BUSINESS FORMS</a:t>
            </a:r>
          </a:p>
        </p:txBody>
      </p:sp>
      <p:sp>
        <p:nvSpPr>
          <p:cNvPr id="68" name="TextBox 67"/>
          <p:cNvSpPr txBox="1"/>
          <p:nvPr/>
        </p:nvSpPr>
        <p:spPr>
          <a:xfrm>
            <a:off x="1828800" y="1274269"/>
            <a:ext cx="1828800" cy="1015659"/>
          </a:xfrm>
          <a:prstGeom prst="rect">
            <a:avLst/>
          </a:prstGeom>
          <a:noFill/>
        </p:spPr>
        <p:txBody>
          <a:bodyPr wrap="square" lIns="91435" tIns="45718" rIns="91435" bIns="45718" rtlCol="0">
            <a:spAutoFit/>
          </a:bodyPr>
          <a:lstStyle/>
          <a:p>
            <a:pPr algn="ctr" defTabSz="914282"/>
            <a:r>
              <a:rPr lang="en-US" sz="1200" dirty="0">
                <a:solidFill>
                  <a:srgbClr val="000000"/>
                </a:solidFill>
                <a:latin typeface="Futura Lt" pitchFamily="34" charset="0"/>
              </a:rPr>
              <a:t>Mash-up of updated, relevant information you need to keep your edge:</a:t>
            </a:r>
          </a:p>
          <a:p>
            <a:pPr algn="ctr" defTabSz="914282">
              <a:buFont typeface="Arial" pitchFamily="34" charset="0"/>
              <a:buChar char="•"/>
            </a:pPr>
            <a:r>
              <a:rPr lang="en-US" sz="1200" dirty="0">
                <a:solidFill>
                  <a:srgbClr val="000000"/>
                </a:solidFill>
                <a:latin typeface="Futura Lt" pitchFamily="34" charset="0"/>
              </a:rPr>
              <a:t> Local industry news,  Calendar &amp; To Do list</a:t>
            </a:r>
          </a:p>
        </p:txBody>
      </p:sp>
      <p:sp>
        <p:nvSpPr>
          <p:cNvPr id="69" name="TextBox 68"/>
          <p:cNvSpPr txBox="1"/>
          <p:nvPr/>
        </p:nvSpPr>
        <p:spPr>
          <a:xfrm>
            <a:off x="3657614" y="1274269"/>
            <a:ext cx="1828799" cy="461661"/>
          </a:xfrm>
          <a:prstGeom prst="rect">
            <a:avLst/>
          </a:prstGeom>
          <a:noFill/>
        </p:spPr>
        <p:txBody>
          <a:bodyPr wrap="square" lIns="91435" tIns="45718" rIns="91435" bIns="45718" rtlCol="0">
            <a:spAutoFit/>
          </a:bodyPr>
          <a:lstStyle/>
          <a:p>
            <a:pPr algn="ctr" defTabSz="914282"/>
            <a:r>
              <a:rPr lang="en-US" sz="1200" dirty="0">
                <a:solidFill>
                  <a:srgbClr val="000000"/>
                </a:solidFill>
                <a:latin typeface="Futura Lt" pitchFamily="34" charset="0"/>
              </a:rPr>
              <a:t>Instant access to standard business forms</a:t>
            </a:r>
          </a:p>
        </p:txBody>
      </p:sp>
      <p:sp>
        <p:nvSpPr>
          <p:cNvPr id="71" name="TextBox 70"/>
          <p:cNvSpPr txBox="1"/>
          <p:nvPr/>
        </p:nvSpPr>
        <p:spPr>
          <a:xfrm>
            <a:off x="5486382" y="1274269"/>
            <a:ext cx="1828800" cy="646327"/>
          </a:xfrm>
          <a:prstGeom prst="rect">
            <a:avLst/>
          </a:prstGeom>
          <a:noFill/>
        </p:spPr>
        <p:txBody>
          <a:bodyPr wrap="square" lIns="91435" tIns="45718" rIns="91435" bIns="45718" rtlCol="0">
            <a:spAutoFit/>
          </a:bodyPr>
          <a:lstStyle/>
          <a:p>
            <a:pPr algn="ctr" defTabSz="914282"/>
            <a:r>
              <a:rPr lang="en-US" sz="1200" dirty="0">
                <a:solidFill>
                  <a:srgbClr val="000000"/>
                </a:solidFill>
                <a:latin typeface="Futura Lt" pitchFamily="34" charset="0"/>
              </a:rPr>
              <a:t>Securely store documents to the web. Retrieve and print from anywhere!</a:t>
            </a:r>
          </a:p>
        </p:txBody>
      </p:sp>
      <p:grpSp>
        <p:nvGrpSpPr>
          <p:cNvPr id="83" name="Group 82"/>
          <p:cNvGrpSpPr/>
          <p:nvPr/>
        </p:nvGrpSpPr>
        <p:grpSpPr>
          <a:xfrm>
            <a:off x="7307404" y="741413"/>
            <a:ext cx="1836603" cy="4194918"/>
            <a:chOff x="-7796" y="745331"/>
            <a:chExt cx="1836603" cy="4194918"/>
          </a:xfrm>
        </p:grpSpPr>
        <p:sp>
          <p:nvSpPr>
            <p:cNvPr id="2" name="Rectangle 1"/>
            <p:cNvSpPr/>
            <p:nvPr/>
          </p:nvSpPr>
          <p:spPr>
            <a:xfrm>
              <a:off x="0" y="749249"/>
              <a:ext cx="1828800" cy="4191000"/>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a:solidFill>
                  <a:prstClr val="white"/>
                </a:solidFill>
              </a:endParaRPr>
            </a:p>
          </p:txBody>
        </p:sp>
        <p:sp>
          <p:nvSpPr>
            <p:cNvPr id="8" name="Rectangle 7"/>
            <p:cNvSpPr/>
            <p:nvPr/>
          </p:nvSpPr>
          <p:spPr>
            <a:xfrm>
              <a:off x="0" y="749249"/>
              <a:ext cx="1828800" cy="533400"/>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914282"/>
              <a:endParaRPr lang="en-US" dirty="0">
                <a:solidFill>
                  <a:srgbClr val="7030A0"/>
                </a:solidFill>
              </a:endParaRPr>
            </a:p>
          </p:txBody>
        </p:sp>
        <p:sp>
          <p:nvSpPr>
            <p:cNvPr id="13" name="Rectangle 12"/>
            <p:cNvSpPr/>
            <p:nvPr/>
          </p:nvSpPr>
          <p:spPr>
            <a:xfrm>
              <a:off x="0" y="745331"/>
              <a:ext cx="1828800" cy="553986"/>
            </a:xfrm>
            <a:prstGeom prst="rect">
              <a:avLst/>
            </a:prstGeom>
            <a:noFill/>
          </p:spPr>
          <p:txBody>
            <a:bodyPr wrap="square" lIns="91428" tIns="45714" rIns="91428" bIns="45714">
              <a:spAutoFit/>
            </a:bodyPr>
            <a:lstStyle/>
            <a:p>
              <a:pPr algn="ctr" defTabSz="914282"/>
              <a:r>
                <a:rPr lang="en-US" sz="1500" b="1" dirty="0">
                  <a:ln w="254000">
                    <a:noFill/>
                    <a:prstDash val="solid"/>
                  </a:ln>
                  <a:solidFill>
                    <a:prstClr val="white"/>
                  </a:solidFill>
                  <a:latin typeface="Futura Md" pitchFamily="34" charset="0"/>
                  <a:cs typeface="Aharoni" pitchFamily="2" charset="-79"/>
                </a:rPr>
                <a:t>MARKETING MATERIALS</a:t>
              </a:r>
            </a:p>
          </p:txBody>
        </p:sp>
        <p:sp>
          <p:nvSpPr>
            <p:cNvPr id="70" name="TextBox 69"/>
            <p:cNvSpPr txBox="1"/>
            <p:nvPr/>
          </p:nvSpPr>
          <p:spPr>
            <a:xfrm>
              <a:off x="8" y="1274269"/>
              <a:ext cx="1828799" cy="646327"/>
            </a:xfrm>
            <a:prstGeom prst="rect">
              <a:avLst/>
            </a:prstGeom>
            <a:noFill/>
          </p:spPr>
          <p:txBody>
            <a:bodyPr wrap="square" lIns="91435" tIns="45718" rIns="91435" bIns="45718" rtlCol="0">
              <a:spAutoFit/>
            </a:bodyPr>
            <a:lstStyle/>
            <a:p>
              <a:pPr algn="ctr" defTabSz="914282"/>
              <a:r>
                <a:rPr lang="en-US" sz="1200" dirty="0">
                  <a:solidFill>
                    <a:srgbClr val="000000"/>
                  </a:solidFill>
                  <a:latin typeface="Futura Lt" pitchFamily="34" charset="0"/>
                </a:rPr>
                <a:t>Easily create customized marketing materials yourself</a:t>
              </a:r>
            </a:p>
          </p:txBody>
        </p:sp>
        <p:grpSp>
          <p:nvGrpSpPr>
            <p:cNvPr id="7" name="Group 82"/>
            <p:cNvGrpSpPr/>
            <p:nvPr/>
          </p:nvGrpSpPr>
          <p:grpSpPr>
            <a:xfrm>
              <a:off x="76200" y="4271117"/>
              <a:ext cx="1676400" cy="609600"/>
              <a:chOff x="1828800" y="3640931"/>
              <a:chExt cx="1676400" cy="609600"/>
            </a:xfrm>
          </p:grpSpPr>
          <p:sp>
            <p:nvSpPr>
              <p:cNvPr id="77" name="Rectangle 76"/>
              <p:cNvSpPr/>
              <p:nvPr/>
            </p:nvSpPr>
            <p:spPr>
              <a:xfrm>
                <a:off x="1828800" y="3640931"/>
                <a:ext cx="1676400" cy="6096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a:solidFill>
                    <a:prstClr val="white"/>
                  </a:solidFill>
                </a:endParaRPr>
              </a:p>
            </p:txBody>
          </p:sp>
          <p:pic>
            <p:nvPicPr>
              <p:cNvPr id="72" name="Picture 71" descr="http://www.hp.com/hpinfo/newsroom/press_kits/2008/ipgconference/images/marketsplashlogo.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878237" y="3640931"/>
                <a:ext cx="1626963" cy="590024"/>
              </a:xfrm>
              <a:prstGeom prst="rect">
                <a:avLst/>
              </a:prstGeom>
              <a:noFill/>
              <a:ln w="9525">
                <a:noFill/>
                <a:miter lim="800000"/>
                <a:headEnd/>
                <a:tailEnd/>
              </a:ln>
            </p:spPr>
          </p:pic>
        </p:grpSp>
        <p:grpSp>
          <p:nvGrpSpPr>
            <p:cNvPr id="14" name="Group 108"/>
            <p:cNvGrpSpPr/>
            <p:nvPr/>
          </p:nvGrpSpPr>
          <p:grpSpPr>
            <a:xfrm>
              <a:off x="-7796" y="1972054"/>
              <a:ext cx="1806726" cy="2295518"/>
              <a:chOff x="-130634" y="2180068"/>
              <a:chExt cx="1806726" cy="2295518"/>
            </a:xfrm>
          </p:grpSpPr>
          <p:pic>
            <p:nvPicPr>
              <p:cNvPr id="73" name="Picture 4" descr="https://www.marketsplash.com/public-asset-storage-1/92009/6089463.jpg">
                <a:hlinkClick r:id="rId3"/>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0314760">
                <a:off x="-130634" y="2197708"/>
                <a:ext cx="716542" cy="927411"/>
              </a:xfrm>
              <a:prstGeom prst="rect">
                <a:avLst/>
              </a:prstGeom>
              <a:noFill/>
              <a:effectLst>
                <a:outerShdw blurRad="50800" dist="38100" dir="2700000" algn="tl" rotWithShape="0">
                  <a:prstClr val="black">
                    <a:alpha val="40000"/>
                  </a:prstClr>
                </a:outerShdw>
              </a:effectLst>
            </p:spPr>
          </p:pic>
          <p:pic>
            <p:nvPicPr>
              <p:cNvPr id="91" name="Picture 3" descr="C:\Users\jablonje\Pictures\Flyer-4.jpg"/>
              <p:cNvPicPr>
                <a:picLocks noChangeAspect="1" noChangeArrowheads="1"/>
              </p:cNvPicPr>
              <p:nvPr/>
            </p:nvPicPr>
            <p:blipFill>
              <a:blip r:embed="rId5" cstate="print"/>
              <a:srcRect l="3401" t="2453" r="3401" b="2752"/>
              <a:stretch>
                <a:fillRect/>
              </a:stretch>
            </p:blipFill>
            <p:spPr bwMode="auto">
              <a:xfrm rot="787055">
                <a:off x="415941" y="2180068"/>
                <a:ext cx="655622" cy="862997"/>
              </a:xfrm>
              <a:prstGeom prst="rect">
                <a:avLst/>
              </a:prstGeom>
              <a:noFill/>
              <a:effectLst>
                <a:outerShdw blurRad="50800" dist="38100" dir="2700000" algn="tl" rotWithShape="0">
                  <a:prstClr val="black">
                    <a:alpha val="40000"/>
                  </a:prstClr>
                </a:outerShdw>
              </a:effectLst>
            </p:spPr>
          </p:pic>
          <p:pic>
            <p:nvPicPr>
              <p:cNvPr id="94" name="Picture 6"/>
              <p:cNvPicPr>
                <a:picLocks noChangeAspect="1" noChangeArrowheads="1"/>
              </p:cNvPicPr>
              <p:nvPr/>
            </p:nvPicPr>
            <p:blipFill>
              <a:blip r:embed="rId6" cstate="print"/>
              <a:srcRect l="11321" t="9546" r="12788" b="10491"/>
              <a:stretch>
                <a:fillRect/>
              </a:stretch>
            </p:blipFill>
            <p:spPr bwMode="auto">
              <a:xfrm rot="2201496">
                <a:off x="559947" y="2687932"/>
                <a:ext cx="671473" cy="86368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4" name="Picture 2" descr="https://www.marketsplash.com/public-asset-storage-1/92009/6089787.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581246">
                <a:off x="783764" y="3330094"/>
                <a:ext cx="892328" cy="689324"/>
              </a:xfrm>
              <a:prstGeom prst="rect">
                <a:avLst/>
              </a:prstGeom>
              <a:noFill/>
              <a:effectLst>
                <a:outerShdw blurRad="50800" dist="38100" dir="2700000" algn="tl" rotWithShape="0">
                  <a:prstClr val="black">
                    <a:alpha val="40000"/>
                  </a:prstClr>
                </a:outerShdw>
              </a:effectLst>
            </p:spPr>
          </p:pic>
          <p:pic>
            <p:nvPicPr>
              <p:cNvPr id="95" name="Picture 8"/>
              <p:cNvPicPr>
                <a:picLocks noChangeAspect="1" noChangeArrowheads="1"/>
              </p:cNvPicPr>
              <p:nvPr/>
            </p:nvPicPr>
            <p:blipFill>
              <a:blip r:embed="rId8" cstate="print"/>
              <a:srcRect l="9619" t="11462" r="15379" b="3290"/>
              <a:stretch>
                <a:fillRect/>
              </a:stretch>
            </p:blipFill>
            <p:spPr bwMode="auto">
              <a:xfrm rot="20428884">
                <a:off x="485913" y="3836280"/>
                <a:ext cx="823191" cy="639306"/>
              </a:xfrm>
              <a:prstGeom prst="rect">
                <a:avLst/>
              </a:prstGeom>
              <a:noFill/>
              <a:ln w="9525">
                <a:noFill/>
                <a:miter lim="800000"/>
                <a:headEnd/>
                <a:tailEnd/>
              </a:ln>
              <a:effectLst>
                <a:outerShdw blurRad="50800" dist="38100" dir="2700000" algn="tl" rotWithShape="0">
                  <a:prstClr val="black">
                    <a:alpha val="40000"/>
                  </a:prstClr>
                </a:outerShdw>
              </a:effectLst>
            </p:spPr>
          </p:pic>
        </p:grpSp>
      </p:grpSp>
      <p:grpSp>
        <p:nvGrpSpPr>
          <p:cNvPr id="15" name="Group 26"/>
          <p:cNvGrpSpPr/>
          <p:nvPr/>
        </p:nvGrpSpPr>
        <p:grpSpPr>
          <a:xfrm>
            <a:off x="2057400" y="2289928"/>
            <a:ext cx="1295400" cy="1462723"/>
            <a:chOff x="6261101" y="3515902"/>
            <a:chExt cx="2732387" cy="3085320"/>
          </a:xfrm>
        </p:grpSpPr>
        <p:grpSp>
          <p:nvGrpSpPr>
            <p:cNvPr id="17" name="Group 26"/>
            <p:cNvGrpSpPr/>
            <p:nvPr/>
          </p:nvGrpSpPr>
          <p:grpSpPr>
            <a:xfrm>
              <a:off x="6324600" y="3515902"/>
              <a:ext cx="2668888" cy="3085320"/>
              <a:chOff x="6324600" y="3515902"/>
              <a:chExt cx="2668888" cy="3085320"/>
            </a:xfrm>
            <a:effectLst>
              <a:outerShdw blurRad="50800" dist="38100" dir="2700000" algn="tl" rotWithShape="0">
                <a:prstClr val="black">
                  <a:alpha val="40000"/>
                </a:prstClr>
              </a:outerShdw>
            </a:effectLst>
          </p:grpSpPr>
          <p:pic>
            <p:nvPicPr>
              <p:cNvPr id="134" name="Picture 133" descr="http://img.bizjournals.com/u/f/boston/20050328/coverimage.jpg"/>
              <p:cNvPicPr>
                <a:picLocks noChangeAspect="1" noChangeArrowheads="1"/>
              </p:cNvPicPr>
              <p:nvPr/>
            </p:nvPicPr>
            <p:blipFill>
              <a:blip r:embed="rId9" cstate="print"/>
              <a:srcRect/>
              <a:stretch>
                <a:fillRect/>
              </a:stretch>
            </p:blipFill>
            <p:spPr bwMode="auto">
              <a:xfrm rot="359319">
                <a:off x="7009150" y="3515902"/>
                <a:ext cx="1788665" cy="2347622"/>
              </a:xfrm>
              <a:prstGeom prst="rect">
                <a:avLst/>
              </a:prstGeom>
              <a:noFill/>
            </p:spPr>
          </p:pic>
          <p:pic>
            <p:nvPicPr>
              <p:cNvPr id="135" name="Picture 134"/>
              <p:cNvPicPr>
                <a:picLocks noChangeAspect="1" noChangeArrowheads="1"/>
              </p:cNvPicPr>
              <p:nvPr/>
            </p:nvPicPr>
            <p:blipFill>
              <a:blip r:embed="rId10" cstate="print"/>
              <a:srcRect/>
              <a:stretch>
                <a:fillRect/>
              </a:stretch>
            </p:blipFill>
            <p:spPr bwMode="auto">
              <a:xfrm>
                <a:off x="6324600" y="4145501"/>
                <a:ext cx="1728999" cy="2412462"/>
              </a:xfrm>
              <a:prstGeom prst="rect">
                <a:avLst/>
              </a:prstGeom>
              <a:noFill/>
              <a:ln w="9525">
                <a:noFill/>
                <a:miter lim="800000"/>
                <a:headEnd/>
                <a:tailEnd/>
              </a:ln>
            </p:spPr>
          </p:pic>
          <p:pic>
            <p:nvPicPr>
              <p:cNvPr id="136" name="Picture 135"/>
              <p:cNvPicPr>
                <a:picLocks noChangeAspect="1" noChangeArrowheads="1"/>
              </p:cNvPicPr>
              <p:nvPr/>
            </p:nvPicPr>
            <p:blipFill>
              <a:blip r:embed="rId11" cstate="print"/>
              <a:srcRect/>
              <a:stretch>
                <a:fillRect/>
              </a:stretch>
            </p:blipFill>
            <p:spPr bwMode="auto">
              <a:xfrm>
                <a:off x="7010400" y="5167346"/>
                <a:ext cx="1983088" cy="1433876"/>
              </a:xfrm>
              <a:prstGeom prst="rect">
                <a:avLst/>
              </a:prstGeom>
              <a:noFill/>
              <a:ln w="9525">
                <a:noFill/>
                <a:miter lim="800000"/>
                <a:headEnd/>
                <a:tailEnd/>
              </a:ln>
            </p:spPr>
          </p:pic>
        </p:grpSp>
        <p:pic>
          <p:nvPicPr>
            <p:cNvPr id="133" name="Picture 2" descr="http://userlogos.org/files/logos/NK4551/Googlecalendarr.png"/>
            <p:cNvPicPr>
              <a:picLocks noChangeAspect="1" noChangeArrowheads="1"/>
            </p:cNvPicPr>
            <p:nvPr/>
          </p:nvPicPr>
          <p:blipFill>
            <a:blip r:embed="rId12" cstate="print"/>
            <a:srcRect/>
            <a:stretch>
              <a:fillRect/>
            </a:stretch>
          </p:blipFill>
          <p:spPr bwMode="auto">
            <a:xfrm>
              <a:off x="6261101" y="4038600"/>
              <a:ext cx="673099" cy="504824"/>
            </a:xfrm>
            <a:prstGeom prst="rect">
              <a:avLst/>
            </a:prstGeom>
            <a:noFill/>
          </p:spPr>
        </p:pic>
      </p:grpSp>
      <p:pic>
        <p:nvPicPr>
          <p:cNvPr id="137" name="Picture 136" descr="image00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1905022" y="4347317"/>
            <a:ext cx="680313" cy="378173"/>
          </a:xfrm>
          <a:prstGeom prst="rect">
            <a:avLst/>
          </a:prstGeom>
          <a:noFill/>
          <a:ln w="9525">
            <a:noFill/>
            <a:miter lim="800000"/>
            <a:headEnd/>
            <a:tailEnd/>
          </a:ln>
        </p:spPr>
      </p:pic>
      <p:pic>
        <p:nvPicPr>
          <p:cNvPr id="138" name="Picture 9" descr="http://www.mediabistro.com/fishbowlny/original/Reuters%20Logo.JPG"/>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2286023" y="4042518"/>
            <a:ext cx="798627" cy="396503"/>
          </a:xfrm>
          <a:prstGeom prst="rect">
            <a:avLst/>
          </a:prstGeom>
          <a:noFill/>
        </p:spPr>
      </p:pic>
      <p:pic>
        <p:nvPicPr>
          <p:cNvPr id="139" name="Picture 5" descr="http://tbn1.google.com/images?q=tbn:Sg5tyy5SHw0XmM:http://cultofmac.com/wp-content/uploads/usatoday.gif">
            <a:hlinkClick r:id="rId15"/>
          </p:cNvPr>
          <p:cNvPicPr>
            <a:picLocks noChangeAspect="1" noChangeArrowheads="1"/>
          </p:cNvPicPr>
          <p:nvPr/>
        </p:nvPicPr>
        <p:blipFill>
          <a:blip r:embed="rId16" cstate="print"/>
          <a:srcRect/>
          <a:stretch>
            <a:fillRect/>
          </a:stretch>
        </p:blipFill>
        <p:spPr bwMode="auto">
          <a:xfrm>
            <a:off x="1295400" y="4707731"/>
            <a:ext cx="400184" cy="222801"/>
          </a:xfrm>
          <a:prstGeom prst="rect">
            <a:avLst/>
          </a:prstGeom>
          <a:noFill/>
          <a:ln w="9525">
            <a:noFill/>
            <a:miter lim="800000"/>
            <a:headEnd/>
            <a:tailEnd/>
          </a:ln>
        </p:spPr>
      </p:pic>
      <p:pic>
        <p:nvPicPr>
          <p:cNvPr id="140" name="Picture 2" descr="http://l.yimg.com/au.yimg.com/i/pr/yahoo7_rgb_inverter.jpg"/>
          <p:cNvPicPr>
            <a:picLocks noChangeAspect="1" noChangeArrowheads="1"/>
          </p:cNvPicPr>
          <p:nvPr/>
        </p:nvPicPr>
        <p:blipFill>
          <a:blip r:embed="rId17" cstate="print"/>
          <a:srcRect l="9045" t="22070" r="6533" b="26432"/>
          <a:stretch>
            <a:fillRect/>
          </a:stretch>
        </p:blipFill>
        <p:spPr bwMode="auto">
          <a:xfrm>
            <a:off x="1905001" y="4728317"/>
            <a:ext cx="680314" cy="170080"/>
          </a:xfrm>
          <a:prstGeom prst="rect">
            <a:avLst/>
          </a:prstGeom>
          <a:noFill/>
        </p:spPr>
      </p:pic>
      <p:pic>
        <p:nvPicPr>
          <p:cNvPr id="141" name="Picture 4" descr="http://www.zenithservice.it/Files/news/MilanoFinanza.jpg"/>
          <p:cNvPicPr>
            <a:picLocks noChangeAspect="1" noChangeArrowheads="1"/>
          </p:cNvPicPr>
          <p:nvPr/>
        </p:nvPicPr>
        <p:blipFill>
          <a:blip r:embed="rId18" cstate="print"/>
          <a:srcRect/>
          <a:stretch>
            <a:fillRect/>
          </a:stretch>
        </p:blipFill>
        <p:spPr bwMode="auto">
          <a:xfrm>
            <a:off x="1905000" y="4174331"/>
            <a:ext cx="352163" cy="195645"/>
          </a:xfrm>
          <a:prstGeom prst="rect">
            <a:avLst/>
          </a:prstGeom>
          <a:noFill/>
        </p:spPr>
      </p:pic>
      <p:pic>
        <p:nvPicPr>
          <p:cNvPr id="142" name="Picture 2" descr="http://www.geekzone.co.nz/images/news/yxhubsta.jpg"/>
          <p:cNvPicPr>
            <a:picLocks noChangeAspect="1" noChangeArrowheads="1"/>
          </p:cNvPicPr>
          <p:nvPr/>
        </p:nvPicPr>
        <p:blipFill>
          <a:blip r:embed="rId19" cstate="print">
            <a:clrChange>
              <a:clrFrom>
                <a:srgbClr val="FFFFFF"/>
              </a:clrFrom>
              <a:clrTo>
                <a:srgbClr val="FFFFFF">
                  <a:alpha val="0"/>
                </a:srgbClr>
              </a:clrTo>
            </a:clrChange>
          </a:blip>
          <a:srcRect t="9195" b="58621"/>
          <a:stretch>
            <a:fillRect/>
          </a:stretch>
        </p:blipFill>
        <p:spPr bwMode="auto">
          <a:xfrm>
            <a:off x="2590800" y="4728317"/>
            <a:ext cx="685800" cy="153619"/>
          </a:xfrm>
          <a:prstGeom prst="rect">
            <a:avLst/>
          </a:prstGeom>
          <a:noFill/>
        </p:spPr>
      </p:pic>
      <p:pic>
        <p:nvPicPr>
          <p:cNvPr id="143" name="Picture 6" descr="http://crm.snoop.com.ar/wp/wp-content/uploads/2008/12/el20economista.jpg"/>
          <p:cNvPicPr>
            <a:picLocks noChangeAspect="1" noChangeArrowheads="1"/>
          </p:cNvPicPr>
          <p:nvPr/>
        </p:nvPicPr>
        <p:blipFill>
          <a:blip r:embed="rId20" cstate="print"/>
          <a:srcRect/>
          <a:stretch>
            <a:fillRect/>
          </a:stretch>
        </p:blipFill>
        <p:spPr bwMode="auto">
          <a:xfrm>
            <a:off x="3341311" y="4652129"/>
            <a:ext cx="240109" cy="240109"/>
          </a:xfrm>
          <a:prstGeom prst="rect">
            <a:avLst/>
          </a:prstGeom>
          <a:noFill/>
        </p:spPr>
      </p:pic>
      <p:pic>
        <p:nvPicPr>
          <p:cNvPr id="144" name="Picture 6" descr="http://3.bp.blogspot.com/_oWfw6hi5skI/SRcpdaBozLI/AAAAAAAABTo/RI22T47FOMs/S220/FocusLogo.jpg"/>
          <p:cNvPicPr>
            <a:picLocks noChangeAspect="1" noChangeArrowheads="1"/>
          </p:cNvPicPr>
          <p:nvPr/>
        </p:nvPicPr>
        <p:blipFill>
          <a:blip r:embed="rId21" cstate="print">
            <a:clrChange>
              <a:clrFrom>
                <a:srgbClr val="FFFDFB"/>
              </a:clrFrom>
              <a:clrTo>
                <a:srgbClr val="FFFDFB">
                  <a:alpha val="0"/>
                </a:srgbClr>
              </a:clrTo>
            </a:clrChange>
          </a:blip>
          <a:srcRect/>
          <a:stretch>
            <a:fillRect/>
          </a:stretch>
        </p:blipFill>
        <p:spPr bwMode="auto">
          <a:xfrm>
            <a:off x="3101827" y="4194928"/>
            <a:ext cx="479585" cy="258977"/>
          </a:xfrm>
          <a:prstGeom prst="rect">
            <a:avLst/>
          </a:prstGeom>
          <a:noFill/>
        </p:spPr>
      </p:pic>
      <p:pic>
        <p:nvPicPr>
          <p:cNvPr id="145" name="Picture 2" descr="http://www.risc-int.com/images/upload/press/visuel_lesechos_48.gif"/>
          <p:cNvPicPr>
            <a:picLocks noChangeAspect="1" noChangeArrowheads="1"/>
          </p:cNvPicPr>
          <p:nvPr/>
        </p:nvPicPr>
        <p:blipFill>
          <a:blip r:embed="rId22" cstate="print">
            <a:clrChange>
              <a:clrFrom>
                <a:srgbClr val="FFFFFF"/>
              </a:clrFrom>
              <a:clrTo>
                <a:srgbClr val="FFFFFF">
                  <a:alpha val="0"/>
                </a:srgbClr>
              </a:clrTo>
            </a:clrChange>
          </a:blip>
          <a:srcRect t="18557" b="16495"/>
          <a:stretch>
            <a:fillRect/>
          </a:stretch>
        </p:blipFill>
        <p:spPr bwMode="auto">
          <a:xfrm>
            <a:off x="3200408" y="4452026"/>
            <a:ext cx="462117" cy="200092"/>
          </a:xfrm>
          <a:prstGeom prst="rect">
            <a:avLst/>
          </a:prstGeom>
          <a:noFill/>
        </p:spPr>
      </p:pic>
      <p:pic>
        <p:nvPicPr>
          <p:cNvPr id="146" name="Picture 3" descr="C:\Users\SFONTAIN\AppData\Local\Microsoft\Windows\Temporary Internet Files\Content.Outlook\0W8C2EGG\Portfolio.jpg"/>
          <p:cNvPicPr>
            <a:picLocks noChangeAspect="1" noChangeArrowheads="1"/>
          </p:cNvPicPr>
          <p:nvPr/>
        </p:nvPicPr>
        <p:blipFill>
          <a:blip r:embed="rId23" cstate="print">
            <a:clrChange>
              <a:clrFrom>
                <a:srgbClr val="FFFFFF"/>
              </a:clrFrom>
              <a:clrTo>
                <a:srgbClr val="FFFFFF">
                  <a:alpha val="0"/>
                </a:srgbClr>
              </a:clrTo>
            </a:clrChange>
          </a:blip>
          <a:srcRect t="39725" b="30625"/>
          <a:stretch>
            <a:fillRect/>
          </a:stretch>
        </p:blipFill>
        <p:spPr bwMode="auto">
          <a:xfrm>
            <a:off x="2514600" y="4499717"/>
            <a:ext cx="674838" cy="200092"/>
          </a:xfrm>
          <a:prstGeom prst="rect">
            <a:avLst/>
          </a:prstGeom>
          <a:noFill/>
        </p:spPr>
      </p:pic>
      <p:grpSp>
        <p:nvGrpSpPr>
          <p:cNvPr id="18" name="Group 24"/>
          <p:cNvGrpSpPr/>
          <p:nvPr/>
        </p:nvGrpSpPr>
        <p:grpSpPr>
          <a:xfrm>
            <a:off x="3505200" y="1908917"/>
            <a:ext cx="2133600" cy="1524000"/>
            <a:chOff x="3702992" y="3033507"/>
            <a:chExt cx="5303404" cy="4069129"/>
          </a:xfrm>
        </p:grpSpPr>
        <p:pic>
          <p:nvPicPr>
            <p:cNvPr id="148" name="Picture 2"/>
            <p:cNvPicPr>
              <a:picLocks noChangeAspect="1" noChangeArrowheads="1"/>
            </p:cNvPicPr>
            <p:nvPr/>
          </p:nvPicPr>
          <p:blipFill>
            <a:blip r:embed="rId24" cstate="screen"/>
            <a:srcRect/>
            <a:stretch>
              <a:fillRect/>
            </a:stretch>
          </p:blipFill>
          <p:spPr bwMode="auto">
            <a:xfrm>
              <a:off x="6629399" y="3033507"/>
              <a:ext cx="2209799" cy="140017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9" name="Picture 3"/>
            <p:cNvPicPr>
              <a:picLocks noChangeAspect="1" noChangeArrowheads="1"/>
            </p:cNvPicPr>
            <p:nvPr/>
          </p:nvPicPr>
          <p:blipFill>
            <a:blip r:embed="rId25" cstate="screen"/>
            <a:srcRect/>
            <a:stretch>
              <a:fillRect/>
            </a:stretch>
          </p:blipFill>
          <p:spPr bwMode="auto">
            <a:xfrm>
              <a:off x="5334000" y="3704823"/>
              <a:ext cx="2346854" cy="161965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0" name="Picture 4"/>
            <p:cNvPicPr>
              <a:picLocks noChangeAspect="1" noChangeArrowheads="1"/>
            </p:cNvPicPr>
            <p:nvPr/>
          </p:nvPicPr>
          <p:blipFill>
            <a:blip r:embed="rId26" cstate="screen"/>
            <a:srcRect/>
            <a:stretch>
              <a:fillRect/>
            </a:stretch>
          </p:blipFill>
          <p:spPr bwMode="auto">
            <a:xfrm>
              <a:off x="7467600" y="4267200"/>
              <a:ext cx="1538796" cy="1981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1" name="Picture 5"/>
            <p:cNvPicPr>
              <a:picLocks noChangeAspect="1" noChangeArrowheads="1"/>
            </p:cNvPicPr>
            <p:nvPr/>
          </p:nvPicPr>
          <p:blipFill>
            <a:blip r:embed="rId27" cstate="screen"/>
            <a:srcRect/>
            <a:stretch>
              <a:fillRect/>
            </a:stretch>
          </p:blipFill>
          <p:spPr bwMode="auto">
            <a:xfrm>
              <a:off x="6705600" y="4968132"/>
              <a:ext cx="1676401" cy="213450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2" name="Picture 6"/>
            <p:cNvPicPr>
              <a:picLocks noChangeAspect="1" noChangeArrowheads="1"/>
            </p:cNvPicPr>
            <p:nvPr/>
          </p:nvPicPr>
          <p:blipFill>
            <a:blip r:embed="rId28" cstate="screen"/>
            <a:srcRect/>
            <a:stretch>
              <a:fillRect/>
            </a:stretch>
          </p:blipFill>
          <p:spPr bwMode="auto">
            <a:xfrm>
              <a:off x="5791200" y="4953000"/>
              <a:ext cx="1828800" cy="13291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4" name="Picture 5"/>
            <p:cNvPicPr>
              <a:picLocks noChangeAspect="1" noChangeArrowheads="1"/>
            </p:cNvPicPr>
            <p:nvPr/>
          </p:nvPicPr>
          <p:blipFill>
            <a:blip r:embed="rId29" cstate="screen"/>
            <a:srcRect/>
            <a:stretch>
              <a:fillRect/>
            </a:stretch>
          </p:blipFill>
          <p:spPr bwMode="auto">
            <a:xfrm>
              <a:off x="3702992" y="3440420"/>
              <a:ext cx="1447800" cy="186434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3" name="Picture 4"/>
            <p:cNvPicPr>
              <a:picLocks noChangeAspect="1" noChangeArrowheads="1"/>
            </p:cNvPicPr>
            <p:nvPr/>
          </p:nvPicPr>
          <p:blipFill>
            <a:blip r:embed="rId30" cstate="screen"/>
            <a:srcRect/>
            <a:stretch>
              <a:fillRect/>
            </a:stretch>
          </p:blipFill>
          <p:spPr bwMode="auto">
            <a:xfrm>
              <a:off x="4191000" y="4343400"/>
              <a:ext cx="1439908" cy="1845579"/>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155" name="Picture 12" descr="http://www.formblitz.ch/images_neu/logos/Formblitz_Logo_234_farbe.gif"/>
          <p:cNvPicPr>
            <a:picLocks noChangeAspect="1" noChangeArrowheads="1"/>
          </p:cNvPicPr>
          <p:nvPr/>
        </p:nvPicPr>
        <p:blipFill>
          <a:blip r:embed="rId31" cstate="screen"/>
          <a:srcRect/>
          <a:stretch>
            <a:fillRect/>
          </a:stretch>
        </p:blipFill>
        <p:spPr bwMode="auto">
          <a:xfrm>
            <a:off x="3810016" y="4118717"/>
            <a:ext cx="1575231" cy="235191"/>
          </a:xfrm>
          <a:prstGeom prst="rect">
            <a:avLst/>
          </a:prstGeom>
          <a:noFill/>
          <a:ln w="9525">
            <a:noFill/>
            <a:miter lim="800000"/>
            <a:headEnd/>
            <a:tailEnd/>
          </a:ln>
        </p:spPr>
      </p:pic>
      <p:pic>
        <p:nvPicPr>
          <p:cNvPr id="156" name="Picture 155" descr="http://img.docstoc.com/thumb/206/593553.png"/>
          <p:cNvPicPr>
            <a:picLocks noChangeAspect="1" noChangeArrowheads="1"/>
          </p:cNvPicPr>
          <p:nvPr/>
        </p:nvPicPr>
        <p:blipFill>
          <a:blip r:embed="rId32" cstate="screen">
            <a:clrChange>
              <a:clrFrom>
                <a:srgbClr val="FFFFFF"/>
              </a:clrFrom>
              <a:clrTo>
                <a:srgbClr val="FFFFFF">
                  <a:alpha val="0"/>
                </a:srgbClr>
              </a:clrTo>
            </a:clrChange>
          </a:blip>
          <a:srcRect/>
          <a:stretch>
            <a:fillRect/>
          </a:stretch>
        </p:blipFill>
        <p:spPr bwMode="auto">
          <a:xfrm>
            <a:off x="4419605" y="4423517"/>
            <a:ext cx="1050769" cy="411586"/>
          </a:xfrm>
          <a:prstGeom prst="rect">
            <a:avLst/>
          </a:prstGeom>
          <a:noFill/>
          <a:ln w="9525">
            <a:noFill/>
            <a:miter lim="800000"/>
            <a:headEnd/>
            <a:tailEnd/>
          </a:ln>
        </p:spPr>
      </p:pic>
      <p:pic>
        <p:nvPicPr>
          <p:cNvPr id="157" name="Picture 156" descr="home_logo_biztree.png"/>
          <p:cNvPicPr>
            <a:picLocks noChangeAspect="1"/>
          </p:cNvPicPr>
          <p:nvPr/>
        </p:nvPicPr>
        <p:blipFill>
          <a:blip r:embed="rId33" cstate="screen"/>
          <a:stretch>
            <a:fillRect/>
          </a:stretch>
        </p:blipFill>
        <p:spPr>
          <a:xfrm>
            <a:off x="3962400" y="3356717"/>
            <a:ext cx="514932" cy="514932"/>
          </a:xfrm>
          <a:prstGeom prst="rect">
            <a:avLst/>
          </a:prstGeom>
        </p:spPr>
      </p:pic>
      <p:pic>
        <p:nvPicPr>
          <p:cNvPr id="158" name="Picture 2" descr="http://iboughtamac.com/wp-content/uploads/2008/11/box-net-logo-smallest.png"/>
          <p:cNvPicPr>
            <a:picLocks noChangeAspect="1" noChangeArrowheads="1"/>
          </p:cNvPicPr>
          <p:nvPr/>
        </p:nvPicPr>
        <p:blipFill>
          <a:blip r:embed="rId34" cstate="screen"/>
          <a:srcRect/>
          <a:stretch>
            <a:fillRect/>
          </a:stretch>
        </p:blipFill>
        <p:spPr bwMode="auto">
          <a:xfrm>
            <a:off x="6629396" y="4423517"/>
            <a:ext cx="549669" cy="322931"/>
          </a:xfrm>
          <a:prstGeom prst="rect">
            <a:avLst/>
          </a:prstGeom>
          <a:noFill/>
          <a:ln w="9525">
            <a:noFill/>
            <a:miter lim="800000"/>
            <a:headEnd/>
            <a:tailEnd/>
          </a:ln>
        </p:spPr>
      </p:pic>
      <p:pic>
        <p:nvPicPr>
          <p:cNvPr id="159" name="Picture 2" descr="http://www.passeionaweb.com.br/blog/wp-content/uploads/2009/10/GoogleDocs.jpg"/>
          <p:cNvPicPr>
            <a:picLocks noChangeAspect="1" noChangeArrowheads="1"/>
          </p:cNvPicPr>
          <p:nvPr/>
        </p:nvPicPr>
        <p:blipFill>
          <a:blip r:embed="rId35" cstate="screen">
            <a:clrChange>
              <a:clrFrom>
                <a:srgbClr val="FFFFFF"/>
              </a:clrFrom>
              <a:clrTo>
                <a:srgbClr val="FFFFFF">
                  <a:alpha val="0"/>
                </a:srgbClr>
              </a:clrTo>
            </a:clrChange>
          </a:blip>
          <a:srcRect/>
          <a:stretch>
            <a:fillRect/>
          </a:stretch>
        </p:blipFill>
        <p:spPr bwMode="auto">
          <a:xfrm>
            <a:off x="5638804" y="4306228"/>
            <a:ext cx="861751" cy="574501"/>
          </a:xfrm>
          <a:prstGeom prst="rect">
            <a:avLst/>
          </a:prstGeom>
          <a:noFill/>
        </p:spPr>
      </p:pic>
      <p:pic>
        <p:nvPicPr>
          <p:cNvPr id="160" name="Picture 159"/>
          <p:cNvPicPr>
            <a:picLocks noChangeAspect="1" noChangeArrowheads="1"/>
          </p:cNvPicPr>
          <p:nvPr/>
        </p:nvPicPr>
        <p:blipFill>
          <a:blip r:embed="rId36" cstate="print"/>
          <a:srcRect/>
          <a:stretch>
            <a:fillRect/>
          </a:stretch>
        </p:blipFill>
        <p:spPr bwMode="auto">
          <a:xfrm>
            <a:off x="5709652" y="2502919"/>
            <a:ext cx="1182968" cy="85380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3" name="Picture 3"/>
          <p:cNvPicPr>
            <a:picLocks noChangeAspect="1" noChangeArrowheads="1"/>
          </p:cNvPicPr>
          <p:nvPr/>
        </p:nvPicPr>
        <p:blipFill>
          <a:blip r:embed="rId37" cstate="print"/>
          <a:srcRect/>
          <a:stretch>
            <a:fillRect/>
          </a:stretch>
        </p:blipFill>
        <p:spPr bwMode="auto">
          <a:xfrm>
            <a:off x="5938273" y="3269407"/>
            <a:ext cx="1239447" cy="84931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4" name="Rectangle 63"/>
          <p:cNvSpPr/>
          <p:nvPr/>
        </p:nvSpPr>
        <p:spPr>
          <a:xfrm>
            <a:off x="0" y="842119"/>
            <a:ext cx="1828800" cy="323153"/>
          </a:xfrm>
          <a:prstGeom prst="rect">
            <a:avLst/>
          </a:prstGeom>
          <a:noFill/>
        </p:spPr>
        <p:txBody>
          <a:bodyPr wrap="square" lIns="91428" tIns="45714" rIns="91428" bIns="45714">
            <a:spAutoFit/>
          </a:bodyPr>
          <a:lstStyle/>
          <a:p>
            <a:pPr algn="ctr" defTabSz="914282"/>
            <a:r>
              <a:rPr lang="en-US" sz="1500" b="1" dirty="0">
                <a:ln w="254000">
                  <a:noFill/>
                  <a:prstDash val="solid"/>
                </a:ln>
                <a:solidFill>
                  <a:prstClr val="white"/>
                </a:solidFill>
                <a:latin typeface="Futura Md" pitchFamily="34" charset="0"/>
                <a:cs typeface="Aharoni" pitchFamily="2" charset="-79"/>
              </a:rPr>
              <a:t>NEWS</a:t>
            </a:r>
          </a:p>
        </p:txBody>
      </p:sp>
      <p:sp>
        <p:nvSpPr>
          <p:cNvPr id="65" name="TextBox 64"/>
          <p:cNvSpPr txBox="1"/>
          <p:nvPr/>
        </p:nvSpPr>
        <p:spPr>
          <a:xfrm>
            <a:off x="15" y="1274260"/>
            <a:ext cx="1828799" cy="646327"/>
          </a:xfrm>
          <a:prstGeom prst="rect">
            <a:avLst/>
          </a:prstGeom>
          <a:noFill/>
        </p:spPr>
        <p:txBody>
          <a:bodyPr wrap="square" lIns="91435" tIns="45718" rIns="91435" bIns="45718" rtlCol="0">
            <a:spAutoFit/>
          </a:bodyPr>
          <a:lstStyle/>
          <a:p>
            <a:pPr algn="ctr" defTabSz="914282"/>
            <a:r>
              <a:rPr lang="en-US" sz="1200" dirty="0">
                <a:solidFill>
                  <a:srgbClr val="000000"/>
                </a:solidFill>
                <a:latin typeface="Futura Lt" pitchFamily="34" charset="0"/>
              </a:rPr>
              <a:t>Selection of news and information to help you stay ahead of the game</a:t>
            </a:r>
          </a:p>
        </p:txBody>
      </p:sp>
      <p:sp>
        <p:nvSpPr>
          <p:cNvPr id="67" name="Rectangle 66"/>
          <p:cNvSpPr/>
          <p:nvPr/>
        </p:nvSpPr>
        <p:spPr>
          <a:xfrm>
            <a:off x="1828800" y="842119"/>
            <a:ext cx="1828800" cy="323153"/>
          </a:xfrm>
          <a:prstGeom prst="rect">
            <a:avLst/>
          </a:prstGeom>
          <a:noFill/>
        </p:spPr>
        <p:txBody>
          <a:bodyPr wrap="square" lIns="91428" tIns="45714" rIns="91428" bIns="45714">
            <a:spAutoFit/>
          </a:bodyPr>
          <a:lstStyle/>
          <a:p>
            <a:pPr algn="ctr" defTabSz="914282"/>
            <a:r>
              <a:rPr lang="en-US" sz="1500" b="1" dirty="0">
                <a:ln w="254000">
                  <a:noFill/>
                  <a:prstDash val="solid"/>
                </a:ln>
                <a:solidFill>
                  <a:prstClr val="white"/>
                </a:solidFill>
                <a:latin typeface="Futura Md" pitchFamily="34" charset="0"/>
                <a:cs typeface="Aharoni" pitchFamily="2" charset="-79"/>
              </a:rPr>
              <a:t>DAILY BRIEF</a:t>
            </a:r>
          </a:p>
        </p:txBody>
      </p:sp>
      <p:pic>
        <p:nvPicPr>
          <p:cNvPr id="101378" name="Picture 2"/>
          <p:cNvPicPr>
            <a:picLocks noChangeAspect="1" noChangeArrowheads="1"/>
          </p:cNvPicPr>
          <p:nvPr/>
        </p:nvPicPr>
        <p:blipFill>
          <a:blip r:embed="rId38" cstate="print"/>
          <a:srcRect l="4608" t="3470" r="5991" b="781"/>
          <a:stretch>
            <a:fillRect/>
          </a:stretch>
        </p:blipFill>
        <p:spPr bwMode="auto">
          <a:xfrm rot="20671630">
            <a:off x="136913" y="2050365"/>
            <a:ext cx="797633" cy="1134777"/>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76" name="Picture 9" descr="http://www.mediabistro.com/fishbowlny/original/Reuters%20Logo.JPG"/>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762000" y="4250531"/>
            <a:ext cx="1102764" cy="547501"/>
          </a:xfrm>
          <a:prstGeom prst="rect">
            <a:avLst/>
          </a:prstGeom>
          <a:noFill/>
        </p:spPr>
      </p:pic>
      <p:pic>
        <p:nvPicPr>
          <p:cNvPr id="78" name="Picture 2" descr="http://l.yimg.com/au.yimg.com/i/pr/yahoo7_rgb_inverter.jpg"/>
          <p:cNvPicPr>
            <a:picLocks noChangeAspect="1" noChangeArrowheads="1"/>
          </p:cNvPicPr>
          <p:nvPr/>
        </p:nvPicPr>
        <p:blipFill>
          <a:blip r:embed="rId17" cstate="print"/>
          <a:srcRect l="9045" t="22070" r="6533" b="26432"/>
          <a:stretch>
            <a:fillRect/>
          </a:stretch>
        </p:blipFill>
        <p:spPr bwMode="auto">
          <a:xfrm>
            <a:off x="762000" y="4118719"/>
            <a:ext cx="939396" cy="234851"/>
          </a:xfrm>
          <a:prstGeom prst="rect">
            <a:avLst/>
          </a:prstGeom>
          <a:noFill/>
        </p:spPr>
      </p:pic>
      <p:pic>
        <p:nvPicPr>
          <p:cNvPr id="79" name="Picture 2" descr="http://www.geekzone.co.nz/images/news/yxhubsta.jpg"/>
          <p:cNvPicPr>
            <a:picLocks noChangeAspect="1" noChangeArrowheads="1"/>
          </p:cNvPicPr>
          <p:nvPr/>
        </p:nvPicPr>
        <p:blipFill>
          <a:blip r:embed="rId19" cstate="print">
            <a:clrChange>
              <a:clrFrom>
                <a:srgbClr val="FFFFFF"/>
              </a:clrFrom>
              <a:clrTo>
                <a:srgbClr val="FFFFFF">
                  <a:alpha val="0"/>
                </a:srgbClr>
              </a:clrTo>
            </a:clrChange>
          </a:blip>
          <a:srcRect t="9195" b="58621"/>
          <a:stretch>
            <a:fillRect/>
          </a:stretch>
        </p:blipFill>
        <p:spPr bwMode="auto">
          <a:xfrm>
            <a:off x="76204" y="4729811"/>
            <a:ext cx="946971" cy="210438"/>
          </a:xfrm>
          <a:prstGeom prst="rect">
            <a:avLst/>
          </a:prstGeom>
          <a:noFill/>
        </p:spPr>
      </p:pic>
      <p:pic>
        <p:nvPicPr>
          <p:cNvPr id="80" name="Picture 6" descr="http://3.bp.blogspot.com/_oWfw6hi5skI/SRcpdaBozLI/AAAAAAAABTo/RI22T47FOMs/S220/FocusLogo.jpg"/>
          <p:cNvPicPr>
            <a:picLocks noChangeAspect="1" noChangeArrowheads="1"/>
          </p:cNvPicPr>
          <p:nvPr/>
        </p:nvPicPr>
        <p:blipFill>
          <a:blip r:embed="rId21" cstate="print">
            <a:clrChange>
              <a:clrFrom>
                <a:srgbClr val="FFFDFB"/>
              </a:clrFrom>
              <a:clrTo>
                <a:srgbClr val="FFFDFB">
                  <a:alpha val="0"/>
                </a:srgbClr>
              </a:clrTo>
            </a:clrChange>
          </a:blip>
          <a:srcRect/>
          <a:stretch>
            <a:fillRect/>
          </a:stretch>
        </p:blipFill>
        <p:spPr bwMode="auto">
          <a:xfrm>
            <a:off x="76204" y="4271117"/>
            <a:ext cx="662223" cy="357602"/>
          </a:xfrm>
          <a:prstGeom prst="rect">
            <a:avLst/>
          </a:prstGeom>
          <a:noFill/>
        </p:spPr>
      </p:pic>
      <p:pic>
        <p:nvPicPr>
          <p:cNvPr id="81" name="Picture 3" descr="C:\Users\SFONTAIN\AppData\Local\Microsoft\Windows\Temporary Internet Files\Content.Outlook\0W8C2EGG\Portfolio.jpg"/>
          <p:cNvPicPr>
            <a:picLocks noChangeAspect="1" noChangeArrowheads="1"/>
          </p:cNvPicPr>
          <p:nvPr/>
        </p:nvPicPr>
        <p:blipFill>
          <a:blip r:embed="rId23" cstate="print">
            <a:clrChange>
              <a:clrFrom>
                <a:srgbClr val="FFFFFF"/>
              </a:clrFrom>
              <a:clrTo>
                <a:srgbClr val="FFFFFF">
                  <a:alpha val="0"/>
                </a:srgbClr>
              </a:clrTo>
            </a:clrChange>
          </a:blip>
          <a:srcRect t="39725" b="30625"/>
          <a:stretch>
            <a:fillRect/>
          </a:stretch>
        </p:blipFill>
        <p:spPr bwMode="auto">
          <a:xfrm>
            <a:off x="76200" y="3890117"/>
            <a:ext cx="931833" cy="276292"/>
          </a:xfrm>
          <a:prstGeom prst="rect">
            <a:avLst/>
          </a:prstGeom>
          <a:noFill/>
        </p:spPr>
      </p:pic>
      <p:pic>
        <p:nvPicPr>
          <p:cNvPr id="82" name="Picture 9" descr="http://www.observer.com/files/full/portfolio072108.jpg"/>
          <p:cNvPicPr>
            <a:picLocks noChangeAspect="1" noChangeArrowheads="1"/>
          </p:cNvPicPr>
          <p:nvPr/>
        </p:nvPicPr>
        <p:blipFill>
          <a:blip r:embed="rId39" cstate="print"/>
          <a:srcRect/>
          <a:stretch>
            <a:fillRect/>
          </a:stretch>
        </p:blipFill>
        <p:spPr bwMode="auto">
          <a:xfrm rot="1077264">
            <a:off x="607910" y="2290883"/>
            <a:ext cx="808873" cy="1105595"/>
          </a:xfrm>
          <a:prstGeom prst="rect">
            <a:avLst/>
          </a:prstGeom>
          <a:noFill/>
          <a:effectLst>
            <a:outerShdw blurRad="50800" dist="38100" dir="8100000" algn="tr" rotWithShape="0">
              <a:prstClr val="black">
                <a:alpha val="40000"/>
              </a:prstClr>
            </a:outerShdw>
          </a:effectLst>
        </p:spPr>
      </p:pic>
      <p:pic>
        <p:nvPicPr>
          <p:cNvPr id="101379" name="Picture 3"/>
          <p:cNvPicPr>
            <a:picLocks noChangeAspect="1" noChangeArrowheads="1"/>
          </p:cNvPicPr>
          <p:nvPr/>
        </p:nvPicPr>
        <p:blipFill>
          <a:blip r:embed="rId40" cstate="print"/>
          <a:srcRect l="4494" t="3454" r="6314" b="518"/>
          <a:stretch>
            <a:fillRect/>
          </a:stretch>
        </p:blipFill>
        <p:spPr bwMode="auto">
          <a:xfrm rot="20451008">
            <a:off x="927178" y="2827084"/>
            <a:ext cx="805856" cy="1143000"/>
          </a:xfrm>
          <a:prstGeom prst="rect">
            <a:avLst/>
          </a:prstGeom>
          <a:noFill/>
          <a:ln w="9525">
            <a:noFill/>
            <a:miter lim="800000"/>
            <a:headEnd/>
            <a:tailEnd/>
          </a:ln>
          <a:effectLst>
            <a:outerShdw blurRad="50800" dist="38100" dir="8100000" algn="tr" rotWithShape="0">
              <a:prstClr val="black">
                <a:alpha val="40000"/>
              </a:prstClr>
            </a:outerShdw>
          </a:effectLst>
        </p:spPr>
      </p:pic>
      <p:grpSp>
        <p:nvGrpSpPr>
          <p:cNvPr id="19" name="Group 82"/>
          <p:cNvGrpSpPr/>
          <p:nvPr/>
        </p:nvGrpSpPr>
        <p:grpSpPr>
          <a:xfrm>
            <a:off x="6172200" y="1908919"/>
            <a:ext cx="1089692" cy="972185"/>
            <a:chOff x="6486723" y="3849311"/>
            <a:chExt cx="1634314" cy="1420406"/>
          </a:xfrm>
        </p:grpSpPr>
        <p:pic>
          <p:nvPicPr>
            <p:cNvPr id="84" name="Picture 83" descr="cloudMain.png"/>
            <p:cNvPicPr>
              <a:picLocks noChangeAspect="1"/>
            </p:cNvPicPr>
            <p:nvPr/>
          </p:nvPicPr>
          <p:blipFill>
            <a:blip r:embed="rId41" cstate="screen"/>
            <a:stretch>
              <a:fillRect/>
            </a:stretch>
          </p:blipFill>
          <p:spPr>
            <a:xfrm>
              <a:off x="6486723" y="3849311"/>
              <a:ext cx="1630308" cy="1420406"/>
            </a:xfrm>
            <a:prstGeom prst="rect">
              <a:avLst/>
            </a:prstGeom>
          </p:spPr>
        </p:pic>
        <p:pic>
          <p:nvPicPr>
            <p:cNvPr id="85" name="Picture 84" descr="cloudOverlay.png"/>
            <p:cNvPicPr>
              <a:picLocks noChangeAspect="1"/>
            </p:cNvPicPr>
            <p:nvPr/>
          </p:nvPicPr>
          <p:blipFill>
            <a:blip r:embed="rId42" cstate="screen"/>
            <a:stretch>
              <a:fillRect/>
            </a:stretch>
          </p:blipFill>
          <p:spPr>
            <a:xfrm>
              <a:off x="6514019" y="3869603"/>
              <a:ext cx="1607018" cy="1400114"/>
            </a:xfrm>
            <a:prstGeom prst="rect">
              <a:avLst/>
            </a:prstGeom>
          </p:spPr>
        </p:pic>
        <p:grpSp>
          <p:nvGrpSpPr>
            <p:cNvPr id="20" name="Group 49"/>
            <p:cNvGrpSpPr/>
            <p:nvPr/>
          </p:nvGrpSpPr>
          <p:grpSpPr>
            <a:xfrm>
              <a:off x="6879198" y="4117106"/>
              <a:ext cx="822132" cy="817117"/>
              <a:chOff x="4213916" y="3846526"/>
              <a:chExt cx="776089" cy="771354"/>
            </a:xfrm>
            <a:effectLst>
              <a:outerShdw blurRad="63500" sx="102000" sy="102000" algn="ctr" rotWithShape="0">
                <a:prstClr val="black">
                  <a:alpha val="40000"/>
                </a:prstClr>
              </a:outerShdw>
            </a:effectLst>
          </p:grpSpPr>
          <p:sp>
            <p:nvSpPr>
              <p:cNvPr id="87" name="TextBox 86"/>
              <p:cNvSpPr txBox="1"/>
              <p:nvPr/>
            </p:nvSpPr>
            <p:spPr>
              <a:xfrm>
                <a:off x="4213916" y="4320735"/>
                <a:ext cx="776089" cy="297145"/>
              </a:xfrm>
              <a:prstGeom prst="rect">
                <a:avLst/>
              </a:prstGeom>
              <a:noFill/>
              <a:effectLst/>
            </p:spPr>
            <p:txBody>
              <a:bodyPr wrap="none" lIns="0" tIns="0" rIns="0" bIns="0" rtlCol="0" anchor="t" anchorCtr="0">
                <a:spAutoFit/>
              </a:bodyPr>
              <a:lstStyle/>
              <a:p>
                <a:pPr algn="ctr" defTabSz="914164"/>
                <a:r>
                  <a:rPr lang="en-US" sz="1400" cap="all" dirty="0">
                    <a:solidFill>
                      <a:srgbClr val="000000"/>
                    </a:solidFill>
                    <a:latin typeface="Futura Hv" pitchFamily="34" charset="0"/>
                  </a:rPr>
                  <a:t>CLOUD</a:t>
                </a:r>
                <a:endParaRPr lang="en-US" sz="2000" cap="all" dirty="0">
                  <a:solidFill>
                    <a:srgbClr val="000000"/>
                  </a:solidFill>
                  <a:latin typeface="Futura Hv" pitchFamily="34" charset="0"/>
                </a:endParaRPr>
              </a:p>
            </p:txBody>
          </p:sp>
          <p:pic>
            <p:nvPicPr>
              <p:cNvPr id="88" name="Picture 87" descr="HP Circle Logo Medium _b.png"/>
              <p:cNvPicPr>
                <a:picLocks noChangeAspect="1"/>
              </p:cNvPicPr>
              <p:nvPr/>
            </p:nvPicPr>
            <p:blipFill>
              <a:blip r:embed="rId43" cstate="screen"/>
              <a:stretch>
                <a:fillRect/>
              </a:stretch>
            </p:blipFill>
            <p:spPr>
              <a:xfrm>
                <a:off x="4364215" y="3846526"/>
                <a:ext cx="475488" cy="475488"/>
              </a:xfrm>
              <a:prstGeom prst="rect">
                <a:avLst/>
              </a:prstGeom>
            </p:spPr>
          </p:pic>
        </p:grpSp>
      </p:grpSp>
      <p:sp>
        <p:nvSpPr>
          <p:cNvPr id="89" name="Rectangle 88"/>
          <p:cNvSpPr/>
          <p:nvPr/>
        </p:nvSpPr>
        <p:spPr>
          <a:xfrm>
            <a:off x="184895" y="2"/>
            <a:ext cx="5091178" cy="769429"/>
          </a:xfrm>
          <a:prstGeom prst="rect">
            <a:avLst/>
          </a:prstGeom>
          <a:noFill/>
        </p:spPr>
        <p:txBody>
          <a:bodyPr wrap="none" lIns="91428" tIns="45714" rIns="91428" bIns="45714">
            <a:spAutoFit/>
          </a:bodyPr>
          <a:lstStyle/>
          <a:p>
            <a:pPr defTabSz="914282"/>
            <a:r>
              <a:rPr lang="en-US" sz="4400" b="1" dirty="0" smtClean="0">
                <a:ln w="254000">
                  <a:noFill/>
                  <a:prstDash val="solid"/>
                </a:ln>
                <a:solidFill>
                  <a:prstClr val="black"/>
                </a:solidFill>
                <a:effectLst>
                  <a:outerShdw blurRad="50800" dist="38100" dir="5400000" algn="t" rotWithShape="0">
                    <a:prstClr val="black">
                      <a:alpha val="40000"/>
                    </a:prstClr>
                  </a:outerShdw>
                </a:effectLst>
                <a:latin typeface="Futura Lt" pitchFamily="34" charset="0"/>
                <a:cs typeface="Aharoni" pitchFamily="2" charset="-79"/>
              </a:rPr>
              <a:t>APPS </a:t>
            </a:r>
            <a:r>
              <a:rPr lang="en-US" sz="4400" b="1" dirty="0">
                <a:ln w="254000">
                  <a:noFill/>
                  <a:prstDash val="solid"/>
                </a:ln>
                <a:solidFill>
                  <a:prstClr val="black"/>
                </a:solidFill>
                <a:effectLst>
                  <a:outerShdw blurRad="50800" dist="38100" dir="5400000" algn="t" rotWithShape="0">
                    <a:prstClr val="black">
                      <a:alpha val="40000"/>
                    </a:prstClr>
                  </a:outerShdw>
                </a:effectLst>
                <a:latin typeface="Futura Lt" pitchFamily="34" charset="0"/>
                <a:cs typeface="Aharoni" pitchFamily="2" charset="-79"/>
              </a:rPr>
              <a:t>– </a:t>
            </a:r>
            <a:r>
              <a:rPr lang="en-US" sz="4400" b="1" dirty="0" smtClean="0">
                <a:ln w="254000">
                  <a:noFill/>
                  <a:prstDash val="solid"/>
                </a:ln>
                <a:solidFill>
                  <a:schemeClr val="tx1">
                    <a:lumMod val="95000"/>
                    <a:lumOff val="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CATEGORIES</a:t>
            </a:r>
            <a:endParaRPr lang="en-US" sz="4500" b="1" dirty="0">
              <a:ln w="254000">
                <a:noFill/>
                <a:prstDash val="solid"/>
              </a:ln>
              <a:solidFill>
                <a:schemeClr val="tx1">
                  <a:lumMod val="95000"/>
                  <a:lumOff val="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Lt" pitchFamily="34" charset="0"/>
              <a:cs typeface="Aharoni" pitchFamily="2" charset="-79"/>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6" descr="A:\Marketing Department XDrive\Andrea_Shelley\0 IBS SIPS PM\Design Exp HFE Slides\Partner Logos\105x105-reuters.png"/>
          <p:cNvPicPr>
            <a:picLocks noChangeAspect="1" noChangeArrowheads="1"/>
          </p:cNvPicPr>
          <p:nvPr/>
        </p:nvPicPr>
        <p:blipFill>
          <a:blip r:embed="rId3" cstate="print"/>
          <a:srcRect/>
          <a:stretch>
            <a:fillRect/>
          </a:stretch>
        </p:blipFill>
        <p:spPr bwMode="auto">
          <a:xfrm>
            <a:off x="7667629" y="135731"/>
            <a:ext cx="1323971" cy="1323971"/>
          </a:xfrm>
          <a:prstGeom prst="rect">
            <a:avLst/>
          </a:prstGeom>
          <a:noFill/>
          <a:effectLst>
            <a:outerShdw blurRad="50800" dist="38100" dir="2700000" algn="tl" rotWithShape="0">
              <a:prstClr val="black">
                <a:alpha val="40000"/>
              </a:prstClr>
            </a:outerShdw>
          </a:effectLst>
        </p:spPr>
      </p:pic>
      <p:pic>
        <p:nvPicPr>
          <p:cNvPr id="15" name="Picture 14" descr="105x105-reuters-us.png"/>
          <p:cNvPicPr>
            <a:picLocks noChangeAspect="1"/>
          </p:cNvPicPr>
          <p:nvPr/>
        </p:nvPicPr>
        <p:blipFill>
          <a:blip r:embed="rId4" cstate="print"/>
          <a:stretch>
            <a:fillRect/>
          </a:stretch>
        </p:blipFill>
        <p:spPr>
          <a:xfrm>
            <a:off x="6219829" y="135731"/>
            <a:ext cx="1297818" cy="1297818"/>
          </a:xfrm>
          <a:prstGeom prst="rect">
            <a:avLst/>
          </a:prstGeom>
          <a:effectLst>
            <a:outerShdw blurRad="50800" dist="38100" dir="2700000" algn="tl" rotWithShape="0">
              <a:prstClr val="black">
                <a:alpha val="40000"/>
              </a:prstClr>
            </a:outerShdw>
          </a:effectLst>
        </p:spPr>
      </p:pic>
      <p:sp>
        <p:nvSpPr>
          <p:cNvPr id="17" name="Rectangle 16"/>
          <p:cNvSpPr/>
          <p:nvPr/>
        </p:nvSpPr>
        <p:spPr>
          <a:xfrm flipH="1">
            <a:off x="7620001" y="1444287"/>
            <a:ext cx="1447799" cy="215444"/>
          </a:xfrm>
          <a:prstGeom prst="rect">
            <a:avLst/>
          </a:prstGeom>
          <a:noFill/>
        </p:spPr>
        <p:txBody>
          <a:bodyPr wrap="square" lIns="91440" tIns="45720" rIns="91440" bIns="45720">
            <a:spAutoFit/>
          </a:bodyPr>
          <a:lstStyle/>
          <a:p>
            <a:pPr defTabSz="914164"/>
            <a:r>
              <a:rPr lang="en-US" sz="800" dirty="0">
                <a:ln w="12700">
                  <a:noFill/>
                  <a:prstDash val="solid"/>
                </a:ln>
                <a:solidFill>
                  <a:prstClr val="black"/>
                </a:solidFill>
                <a:latin typeface="Futura Bk" pitchFamily="34" charset="0"/>
              </a:rPr>
              <a:t>GBR, DEU, ESP, ITA &amp; FRA  </a:t>
            </a:r>
          </a:p>
        </p:txBody>
      </p:sp>
      <p:sp>
        <p:nvSpPr>
          <p:cNvPr id="18" name="Rectangle 17"/>
          <p:cNvSpPr/>
          <p:nvPr/>
        </p:nvSpPr>
        <p:spPr>
          <a:xfrm flipH="1">
            <a:off x="6248400" y="1431131"/>
            <a:ext cx="1295400" cy="215444"/>
          </a:xfrm>
          <a:prstGeom prst="rect">
            <a:avLst/>
          </a:prstGeom>
          <a:noFill/>
        </p:spPr>
        <p:txBody>
          <a:bodyPr wrap="square" lIns="91440" tIns="45720" rIns="91440" bIns="45720">
            <a:spAutoFit/>
          </a:bodyPr>
          <a:lstStyle/>
          <a:p>
            <a:pPr defTabSz="914164"/>
            <a:r>
              <a:rPr lang="en-US" sz="800" dirty="0">
                <a:ln w="12700">
                  <a:noFill/>
                  <a:prstDash val="solid"/>
                </a:ln>
                <a:solidFill>
                  <a:prstClr val="black"/>
                </a:solidFill>
                <a:latin typeface="Futura Bk" pitchFamily="34" charset="0"/>
              </a:rPr>
              <a:t>US</a:t>
            </a:r>
          </a:p>
        </p:txBody>
      </p:sp>
      <p:pic>
        <p:nvPicPr>
          <p:cNvPr id="19" name="Picture 9" descr="http://www.mediabistro.com/fishbowlny/original/Reuters%20Logo.JPG"/>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4419600" y="-169069"/>
            <a:ext cx="1828800" cy="907964"/>
          </a:xfrm>
          <a:prstGeom prst="rect">
            <a:avLst/>
          </a:prstGeom>
          <a:noFill/>
        </p:spPr>
      </p:pic>
      <p:grpSp>
        <p:nvGrpSpPr>
          <p:cNvPr id="3" name="Group 80"/>
          <p:cNvGrpSpPr/>
          <p:nvPr/>
        </p:nvGrpSpPr>
        <p:grpSpPr>
          <a:xfrm>
            <a:off x="152400" y="12025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888331"/>
              <a:ext cx="3048000" cy="523196"/>
            </a:xfrm>
            <a:prstGeom prst="rect">
              <a:avLst/>
            </a:prstGeom>
            <a:noFill/>
          </p:spPr>
          <p:txBody>
            <a:bodyPr wrap="square" lIns="91416" tIns="45708" rIns="91416" bIns="45708">
              <a:spAutoFit/>
            </a:bodyPr>
            <a:lstStyle/>
            <a:p>
              <a:r>
                <a:rPr lang="en-US" sz="1400" dirty="0" smtClean="0">
                  <a:ln w="254000">
                    <a:noFill/>
                    <a:prstDash val="solid"/>
                  </a:ln>
                  <a:solidFill>
                    <a:schemeClr val="tx1">
                      <a:lumMod val="85000"/>
                      <a:lumOff val="15000"/>
                    </a:schemeClr>
                  </a:solidFill>
                  <a:effectLst/>
                  <a:latin typeface="Futura Md" pitchFamily="34" charset="0"/>
                  <a:cs typeface="Aharoni" pitchFamily="2" charset="-79"/>
                </a:rPr>
                <a:t>Get real-time news offered in several categories to print and read on the go.</a:t>
              </a:r>
              <a:endParaRPr lang="en-US" sz="12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193131"/>
            <a:ext cx="3505200" cy="1066800"/>
            <a:chOff x="2590800" y="1583531"/>
            <a:chExt cx="6400800" cy="1066800"/>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88331"/>
              <a:ext cx="6324599" cy="738640"/>
            </a:xfrm>
            <a:prstGeom prst="rect">
              <a:avLst/>
            </a:prstGeom>
            <a:noFill/>
          </p:spPr>
          <p:txBody>
            <a:bodyPr wrap="square" lIns="91416" tIns="45708" rIns="91416" bIns="45708">
              <a:spAutoFit/>
            </a:bodyPr>
            <a:lstStyle/>
            <a:p>
              <a:r>
                <a:rPr lang="en-US" sz="1400" dirty="0" smtClean="0">
                  <a:ln w="254000">
                    <a:noFill/>
                    <a:prstDash val="solid"/>
                  </a:ln>
                  <a:solidFill>
                    <a:schemeClr val="tx1">
                      <a:lumMod val="85000"/>
                      <a:lumOff val="15000"/>
                    </a:schemeClr>
                  </a:solidFill>
                  <a:effectLst/>
                  <a:latin typeface="Futura Md" pitchFamily="34" charset="0"/>
                  <a:cs typeface="Aharoni" pitchFamily="2" charset="-79"/>
                </a:rPr>
                <a:t>Reuters provides trusted, professional news in real time.  Select the categories important to you, and print to read on the go.</a:t>
              </a:r>
              <a:endParaRPr lang="en-US" sz="12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623725"/>
            <a:ext cx="2209800" cy="137213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3361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3361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64093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2874445" y="836695"/>
              <a:ext cx="5964755" cy="3317099"/>
              <a:chOff x="5160445" y="836695"/>
              <a:chExt cx="5964755" cy="3317099"/>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160445" y="836695"/>
                <a:ext cx="5964755" cy="3317099"/>
                <a:chOff x="5160445" y="836695"/>
                <a:chExt cx="5964755" cy="3317099"/>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pic>
              <p:nvPicPr>
                <p:cNvPr id="52" name="Picture 51" descr="105x105-reuters-us.png"/>
                <p:cNvPicPr>
                  <a:picLocks noChangeAspect="1"/>
                </p:cNvPicPr>
                <p:nvPr/>
              </p:nvPicPr>
              <p:blipFill>
                <a:blip r:embed="rId4" cstate="print"/>
                <a:stretch>
                  <a:fillRect/>
                </a:stretch>
              </p:blipFill>
              <p:spPr>
                <a:xfrm>
                  <a:off x="5866777" y="2034787"/>
                  <a:ext cx="1383756" cy="1383755"/>
                </a:xfrm>
                <a:prstGeom prst="rect">
                  <a:avLst/>
                </a:prstGeom>
                <a:ln w="12700">
                  <a:solidFill>
                    <a:schemeClr val="tx1"/>
                  </a:solidFill>
                </a:ln>
                <a:effectLst/>
              </p:spPr>
            </p:pic>
            <p:sp>
              <p:nvSpPr>
                <p:cNvPr id="55" name="Rectangle 54"/>
                <p:cNvSpPr/>
                <p:nvPr/>
              </p:nvSpPr>
              <p:spPr>
                <a:xfrm>
                  <a:off x="5160445" y="3440673"/>
                  <a:ext cx="2825343"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 - USA</a:t>
                  </a:r>
                </a:p>
              </p:txBody>
            </p:sp>
          </p:grpSp>
        </p:grpSp>
      </p:grpSp>
      <p:grpSp>
        <p:nvGrpSpPr>
          <p:cNvPr id="16" name="Group 103"/>
          <p:cNvGrpSpPr/>
          <p:nvPr/>
        </p:nvGrpSpPr>
        <p:grpSpPr>
          <a:xfrm>
            <a:off x="2438400" y="3336131"/>
            <a:ext cx="1295400" cy="1659732"/>
            <a:chOff x="990600" y="3031331"/>
            <a:chExt cx="1676400" cy="1659732"/>
          </a:xfrm>
        </p:grpSpPr>
        <p:sp>
          <p:nvSpPr>
            <p:cNvPr id="105" name="Rectangle 104"/>
            <p:cNvSpPr/>
            <p:nvPr/>
          </p:nvSpPr>
          <p:spPr>
            <a:xfrm>
              <a:off x="990600" y="3318925"/>
              <a:ext cx="1600200" cy="137213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23" name="Group 59"/>
          <p:cNvGrpSpPr/>
          <p:nvPr/>
        </p:nvGrpSpPr>
        <p:grpSpPr>
          <a:xfrm>
            <a:off x="3733800" y="1202531"/>
            <a:ext cx="2514600" cy="3793332"/>
            <a:chOff x="990600" y="1278731"/>
            <a:chExt cx="2514600" cy="3793332"/>
          </a:xfrm>
        </p:grpSpPr>
        <p:sp>
          <p:nvSpPr>
            <p:cNvPr id="61" name="Rectangle 60"/>
            <p:cNvSpPr/>
            <p:nvPr/>
          </p:nvSpPr>
          <p:spPr>
            <a:xfrm>
              <a:off x="990600" y="1583531"/>
              <a:ext cx="2438400" cy="34885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90600" y="1278731"/>
              <a:ext cx="24384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78731"/>
              <a:ext cx="25146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27" name="Group 64"/>
          <p:cNvGrpSpPr/>
          <p:nvPr/>
        </p:nvGrpSpPr>
        <p:grpSpPr>
          <a:xfrm>
            <a:off x="2514599" y="3717131"/>
            <a:ext cx="1066801" cy="998201"/>
            <a:chOff x="2514599" y="3564731"/>
            <a:chExt cx="1066801" cy="998201"/>
          </a:xfrm>
        </p:grpSpPr>
        <p:grpSp>
          <p:nvGrpSpPr>
            <p:cNvPr id="28" name="Group 59"/>
            <p:cNvGrpSpPr/>
            <p:nvPr/>
          </p:nvGrpSpPr>
          <p:grpSpPr>
            <a:xfrm>
              <a:off x="2514599" y="3564731"/>
              <a:ext cx="1066800" cy="998201"/>
              <a:chOff x="2514597" y="3717131"/>
              <a:chExt cx="1371840" cy="1283626"/>
            </a:xfrm>
          </p:grpSpPr>
          <p:pic>
            <p:nvPicPr>
              <p:cNvPr id="108" name="Picture 7" descr="C:\Users\jablonje\AppData\Local\Microsoft\Windows\Temporary Internet Files\Content.IE5\IH3935DB\MC900001022[1].wmf"/>
              <p:cNvPicPr>
                <a:picLocks noChangeAspect="1" noChangeArrowheads="1"/>
              </p:cNvPicPr>
              <p:nvPr/>
            </p:nvPicPr>
            <p:blipFill>
              <a:blip r:embed="rId7" cstate="print"/>
              <a:srcRect/>
              <a:stretch>
                <a:fillRect/>
              </a:stretch>
            </p:blipFill>
            <p:spPr bwMode="auto">
              <a:xfrm>
                <a:off x="2514600" y="3717131"/>
                <a:ext cx="675164" cy="358115"/>
              </a:xfrm>
              <a:prstGeom prst="rect">
                <a:avLst/>
              </a:prstGeom>
              <a:noFill/>
              <a:ln>
                <a:solidFill>
                  <a:schemeClr val="tx1"/>
                </a:solidFill>
              </a:ln>
              <a:effectLst>
                <a:outerShdw blurRad="50800" dist="38100" dir="2700000" algn="tl" rotWithShape="0">
                  <a:prstClr val="black">
                    <a:alpha val="40000"/>
                  </a:prstClr>
                </a:outerShdw>
              </a:effectLst>
            </p:spPr>
          </p:pic>
          <p:pic>
            <p:nvPicPr>
              <p:cNvPr id="112" name="Picture 29" descr="Italy.bmp"/>
              <p:cNvPicPr>
                <a:picLocks noChangeAspect="1"/>
              </p:cNvPicPr>
              <p:nvPr/>
            </p:nvPicPr>
            <p:blipFill>
              <a:blip r:embed="rId8" cstate="print"/>
              <a:srcRect l="2268" t="3125" r="2026" b="3125"/>
              <a:stretch>
                <a:fillRect/>
              </a:stretch>
            </p:blipFill>
            <p:spPr bwMode="auto">
              <a:xfrm>
                <a:off x="2533011" y="4631530"/>
                <a:ext cx="606426" cy="369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15" name="Picture 31" descr="fr-lgflag.gif"/>
              <p:cNvPicPr>
                <a:picLocks noChangeAspect="1"/>
              </p:cNvPicPr>
              <p:nvPr/>
            </p:nvPicPr>
            <p:blipFill>
              <a:blip r:embed="rId9" cstate="print"/>
              <a:srcRect/>
              <a:stretch>
                <a:fillRect/>
              </a:stretch>
            </p:blipFill>
            <p:spPr bwMode="auto">
              <a:xfrm>
                <a:off x="3295010" y="4631531"/>
                <a:ext cx="591190" cy="36497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16" name="Picture 115" descr="sp-lgflag.gif"/>
              <p:cNvPicPr>
                <a:picLocks noChangeAspect="1"/>
              </p:cNvPicPr>
              <p:nvPr/>
            </p:nvPicPr>
            <p:blipFill>
              <a:blip r:embed="rId10" cstate="print"/>
              <a:srcRect/>
              <a:stretch>
                <a:fillRect/>
              </a:stretch>
            </p:blipFill>
            <p:spPr bwMode="auto">
              <a:xfrm>
                <a:off x="3295007" y="4174331"/>
                <a:ext cx="591430" cy="3590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18" name="Picture 117" descr="UK Flag.jpg"/>
              <p:cNvPicPr>
                <a:picLocks noChangeAspect="1"/>
              </p:cNvPicPr>
              <p:nvPr/>
            </p:nvPicPr>
            <p:blipFill>
              <a:blip r:embed="rId11" cstate="print"/>
              <a:srcRect/>
              <a:stretch>
                <a:fillRect/>
              </a:stretch>
            </p:blipFill>
            <p:spPr bwMode="auto">
              <a:xfrm>
                <a:off x="2514597" y="4174331"/>
                <a:ext cx="623050" cy="3686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pic>
          <p:nvPicPr>
            <p:cNvPr id="31746" name="Picture 2" descr="http://www.germany-map.org/images/germany-flag.gif"/>
            <p:cNvPicPr>
              <a:picLocks noChangeAspect="1" noChangeArrowheads="1"/>
            </p:cNvPicPr>
            <p:nvPr/>
          </p:nvPicPr>
          <p:blipFill>
            <a:blip r:embed="rId12" cstate="print"/>
            <a:srcRect/>
            <a:stretch>
              <a:fillRect/>
            </a:stretch>
          </p:blipFill>
          <p:spPr bwMode="auto">
            <a:xfrm>
              <a:off x="3124200" y="3564731"/>
              <a:ext cx="457200" cy="282449"/>
            </a:xfrm>
            <a:prstGeom prst="rect">
              <a:avLst/>
            </a:prstGeom>
            <a:noFill/>
            <a:ln>
              <a:solidFill>
                <a:schemeClr val="tx1"/>
              </a:solidFill>
            </a:ln>
            <a:effectLst>
              <a:outerShdw blurRad="50800" dist="38100" dir="2700000" algn="tl" rotWithShape="0">
                <a:prstClr val="black">
                  <a:alpha val="40000"/>
                </a:prstClr>
              </a:outerShdw>
            </a:effectLst>
          </p:spPr>
        </p:pic>
      </p:grpSp>
      <p:sp>
        <p:nvSpPr>
          <p:cNvPr id="73" name="Rectangle 72"/>
          <p:cNvSpPr/>
          <p:nvPr/>
        </p:nvSpPr>
        <p:spPr>
          <a:xfrm>
            <a:off x="5264" y="-91595"/>
            <a:ext cx="3408833" cy="1323415"/>
          </a:xfrm>
          <a:prstGeom prst="rect">
            <a:avLst/>
          </a:prstGeom>
          <a:noFill/>
        </p:spPr>
        <p:txBody>
          <a:bodyPr wrap="none" lIns="91416" tIns="45708" rIns="91416" bIns="45708">
            <a:spAutoFit/>
          </a:bodyPr>
          <a:lstStyle/>
          <a:p>
            <a:r>
              <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Reuters</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sp>
        <p:nvSpPr>
          <p:cNvPr id="69" name="Rectangle 68"/>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EFIGS</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86" name="Group 85"/>
          <p:cNvGrpSpPr/>
          <p:nvPr/>
        </p:nvGrpSpPr>
        <p:grpSpPr>
          <a:xfrm>
            <a:off x="3807229" y="1583531"/>
            <a:ext cx="1983971" cy="2819401"/>
            <a:chOff x="3807229" y="1735931"/>
            <a:chExt cx="2974571" cy="2819401"/>
          </a:xfrm>
        </p:grpSpPr>
        <p:sp>
          <p:nvSpPr>
            <p:cNvPr id="64" name="Rectangle 63"/>
            <p:cNvSpPr/>
            <p:nvPr/>
          </p:nvSpPr>
          <p:spPr>
            <a:xfrm>
              <a:off x="3807229" y="1735931"/>
              <a:ext cx="2974571"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CATEGORY</a:t>
              </a:r>
              <a:endParaRPr lang="en-US" sz="1100" b="1" dirty="0">
                <a:solidFill>
                  <a:schemeClr val="tx1"/>
                </a:solidFill>
                <a:latin typeface="Futura Md" pitchFamily="34" charset="0"/>
              </a:endParaRPr>
            </a:p>
          </p:txBody>
        </p:sp>
        <p:sp>
          <p:nvSpPr>
            <p:cNvPr id="65" name="Rectangle 64"/>
            <p:cNvSpPr/>
            <p:nvPr/>
          </p:nvSpPr>
          <p:spPr>
            <a:xfrm>
              <a:off x="3810000" y="3945731"/>
              <a:ext cx="2971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CONTENT</a:t>
              </a:r>
              <a:endParaRPr lang="en-US" sz="1100" b="1" dirty="0">
                <a:solidFill>
                  <a:schemeClr val="tx1"/>
                </a:solidFill>
                <a:latin typeface="Futura Md" pitchFamily="34" charset="0"/>
              </a:endParaRPr>
            </a:p>
          </p:txBody>
        </p:sp>
        <p:sp>
          <p:nvSpPr>
            <p:cNvPr id="66" name="Rectangle 65"/>
            <p:cNvSpPr/>
            <p:nvPr/>
          </p:nvSpPr>
          <p:spPr>
            <a:xfrm>
              <a:off x="3810000" y="2040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Overview*</a:t>
              </a:r>
            </a:p>
          </p:txBody>
        </p:sp>
        <p:sp>
          <p:nvSpPr>
            <p:cNvPr id="67" name="Rectangle 66"/>
            <p:cNvSpPr/>
            <p:nvPr/>
          </p:nvSpPr>
          <p:spPr>
            <a:xfrm>
              <a:off x="3810000" y="2269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Top News</a:t>
              </a:r>
            </a:p>
          </p:txBody>
        </p:sp>
        <p:sp>
          <p:nvSpPr>
            <p:cNvPr id="68" name="Rectangle 67"/>
            <p:cNvSpPr/>
            <p:nvPr/>
          </p:nvSpPr>
          <p:spPr>
            <a:xfrm>
              <a:off x="3810000" y="2497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Business</a:t>
              </a:r>
            </a:p>
          </p:txBody>
        </p:sp>
        <p:sp>
          <p:nvSpPr>
            <p:cNvPr id="70" name="Rectangle 69"/>
            <p:cNvSpPr/>
            <p:nvPr/>
          </p:nvSpPr>
          <p:spPr>
            <a:xfrm>
              <a:off x="3810000" y="2726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Sports</a:t>
              </a:r>
            </a:p>
          </p:txBody>
        </p:sp>
        <p:sp>
          <p:nvSpPr>
            <p:cNvPr id="71" name="Rectangle 70"/>
            <p:cNvSpPr/>
            <p:nvPr/>
          </p:nvSpPr>
          <p:spPr>
            <a:xfrm>
              <a:off x="3810000" y="2955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Entertainment</a:t>
              </a:r>
            </a:p>
          </p:txBody>
        </p:sp>
        <p:sp>
          <p:nvSpPr>
            <p:cNvPr id="72" name="Rectangle 71"/>
            <p:cNvSpPr/>
            <p:nvPr/>
          </p:nvSpPr>
          <p:spPr>
            <a:xfrm>
              <a:off x="3810000" y="3183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Oddly Enough</a:t>
              </a:r>
            </a:p>
          </p:txBody>
        </p:sp>
        <p:sp>
          <p:nvSpPr>
            <p:cNvPr id="74" name="Rectangle 73"/>
            <p:cNvSpPr/>
            <p:nvPr/>
          </p:nvSpPr>
          <p:spPr>
            <a:xfrm>
              <a:off x="3810000" y="3412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Domestic</a:t>
              </a:r>
            </a:p>
          </p:txBody>
        </p:sp>
        <p:sp>
          <p:nvSpPr>
            <p:cNvPr id="76" name="Rectangle 75"/>
            <p:cNvSpPr/>
            <p:nvPr/>
          </p:nvSpPr>
          <p:spPr>
            <a:xfrm>
              <a:off x="3810000" y="3640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Technology</a:t>
              </a:r>
            </a:p>
          </p:txBody>
        </p:sp>
        <p:sp>
          <p:nvSpPr>
            <p:cNvPr id="77" name="Rectangle 76"/>
            <p:cNvSpPr/>
            <p:nvPr/>
          </p:nvSpPr>
          <p:spPr>
            <a:xfrm>
              <a:off x="5334000" y="2040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World News</a:t>
              </a:r>
            </a:p>
          </p:txBody>
        </p:sp>
        <p:sp>
          <p:nvSpPr>
            <p:cNvPr id="78" name="Rectangle 77"/>
            <p:cNvSpPr/>
            <p:nvPr/>
          </p:nvSpPr>
          <p:spPr>
            <a:xfrm>
              <a:off x="5334000" y="2269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Health</a:t>
              </a:r>
            </a:p>
          </p:txBody>
        </p:sp>
        <p:sp>
          <p:nvSpPr>
            <p:cNvPr id="79" name="Rectangle 78"/>
            <p:cNvSpPr/>
            <p:nvPr/>
          </p:nvSpPr>
          <p:spPr>
            <a:xfrm>
              <a:off x="5334000" y="2497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Politics</a:t>
              </a:r>
            </a:p>
          </p:txBody>
        </p:sp>
        <p:sp>
          <p:nvSpPr>
            <p:cNvPr id="80" name="Rectangle 79"/>
            <p:cNvSpPr/>
            <p:nvPr/>
          </p:nvSpPr>
          <p:spPr>
            <a:xfrm>
              <a:off x="5334000" y="2726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Internet</a:t>
              </a:r>
            </a:p>
          </p:txBody>
        </p:sp>
        <p:sp>
          <p:nvSpPr>
            <p:cNvPr id="81" name="Rectangle 80"/>
            <p:cNvSpPr/>
            <p:nvPr/>
          </p:nvSpPr>
          <p:spPr>
            <a:xfrm>
              <a:off x="5334000" y="2955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Science</a:t>
              </a:r>
            </a:p>
          </p:txBody>
        </p:sp>
        <p:sp>
          <p:nvSpPr>
            <p:cNvPr id="82" name="Rectangle 81"/>
            <p:cNvSpPr/>
            <p:nvPr/>
          </p:nvSpPr>
          <p:spPr>
            <a:xfrm>
              <a:off x="5334000" y="3183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Lifestyle</a:t>
              </a:r>
            </a:p>
          </p:txBody>
        </p:sp>
        <p:sp>
          <p:nvSpPr>
            <p:cNvPr id="83" name="Rectangle 82"/>
            <p:cNvSpPr/>
            <p:nvPr/>
          </p:nvSpPr>
          <p:spPr>
            <a:xfrm>
              <a:off x="5334000" y="3412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Markets</a:t>
              </a:r>
            </a:p>
          </p:txBody>
        </p:sp>
        <p:sp>
          <p:nvSpPr>
            <p:cNvPr id="84" name="Rectangle 83"/>
            <p:cNvSpPr/>
            <p:nvPr/>
          </p:nvSpPr>
          <p:spPr>
            <a:xfrm>
              <a:off x="5334000" y="3640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Companies</a:t>
              </a:r>
            </a:p>
          </p:txBody>
        </p:sp>
        <p:sp>
          <p:nvSpPr>
            <p:cNvPr id="85" name="Rectangle 84"/>
            <p:cNvSpPr/>
            <p:nvPr/>
          </p:nvSpPr>
          <p:spPr>
            <a:xfrm>
              <a:off x="3810000" y="4250532"/>
              <a:ext cx="2971800" cy="304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 Overview:  </a:t>
              </a:r>
            </a:p>
            <a:p>
              <a:pPr algn="ctr"/>
              <a:r>
                <a:rPr lang="en-US" sz="900" dirty="0" smtClean="0">
                  <a:solidFill>
                    <a:schemeClr val="tx1"/>
                  </a:solidFill>
                  <a:latin typeface="Futura Md" pitchFamily="34" charset="0"/>
                </a:rPr>
                <a:t>2 summaries from each category</a:t>
              </a:r>
            </a:p>
          </p:txBody>
        </p:sp>
      </p:grpSp>
      <p:sp>
        <p:nvSpPr>
          <p:cNvPr id="89" name="Rectangle 88"/>
          <p:cNvSpPr/>
          <p:nvPr/>
        </p:nvSpPr>
        <p:spPr>
          <a:xfrm>
            <a:off x="3809077" y="4479131"/>
            <a:ext cx="1982123" cy="304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Each additional Category:  </a:t>
            </a:r>
          </a:p>
          <a:p>
            <a:pPr algn="ctr"/>
            <a:r>
              <a:rPr lang="en-US" sz="900" dirty="0" smtClean="0">
                <a:solidFill>
                  <a:schemeClr val="tx1"/>
                </a:solidFill>
                <a:latin typeface="Futura Md" pitchFamily="34" charset="0"/>
              </a:rPr>
              <a:t>2 full stories and 8 summaries</a:t>
            </a:r>
          </a:p>
        </p:txBody>
      </p:sp>
      <p:grpSp>
        <p:nvGrpSpPr>
          <p:cNvPr id="29" name="Group 39"/>
          <p:cNvGrpSpPr/>
          <p:nvPr/>
        </p:nvGrpSpPr>
        <p:grpSpPr>
          <a:xfrm rot="1634782">
            <a:off x="5785357" y="1915299"/>
            <a:ext cx="2847789" cy="2588976"/>
            <a:chOff x="4791553" y="1277789"/>
            <a:chExt cx="3998859" cy="3635433"/>
          </a:xfrm>
        </p:grpSpPr>
        <p:pic>
          <p:nvPicPr>
            <p:cNvPr id="30725" name="Picture 5"/>
            <p:cNvPicPr>
              <a:picLocks noChangeAspect="1" noChangeArrowheads="1"/>
            </p:cNvPicPr>
            <p:nvPr/>
          </p:nvPicPr>
          <p:blipFill>
            <a:blip r:embed="rId13" cstate="print"/>
            <a:srcRect l="9445" t="7309" r="10529" b="4192"/>
            <a:stretch>
              <a:fillRect/>
            </a:stretch>
          </p:blipFill>
          <p:spPr bwMode="auto">
            <a:xfrm rot="658701">
              <a:off x="6594192" y="1326796"/>
              <a:ext cx="2196220" cy="312420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30724" name="Picture 4"/>
            <p:cNvPicPr>
              <a:picLocks noChangeAspect="1" noChangeArrowheads="1"/>
            </p:cNvPicPr>
            <p:nvPr/>
          </p:nvPicPr>
          <p:blipFill>
            <a:blip r:embed="rId14" cstate="print"/>
            <a:srcRect l="8004" t="4715" r="9552" b="4315"/>
            <a:stretch>
              <a:fillRect/>
            </a:stretch>
          </p:blipFill>
          <p:spPr bwMode="auto">
            <a:xfrm rot="21346546">
              <a:off x="5929798" y="1277789"/>
              <a:ext cx="2227153" cy="312420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30723" name="Picture 3"/>
            <p:cNvPicPr>
              <a:picLocks noChangeAspect="1" noChangeArrowheads="1"/>
            </p:cNvPicPr>
            <p:nvPr/>
          </p:nvPicPr>
          <p:blipFill>
            <a:blip r:embed="rId15" cstate="print"/>
            <a:srcRect l="8875" t="5556" r="8649" b="4600"/>
            <a:stretch>
              <a:fillRect/>
            </a:stretch>
          </p:blipFill>
          <p:spPr bwMode="auto">
            <a:xfrm rot="20182950">
              <a:off x="5334000" y="1431131"/>
              <a:ext cx="2196220" cy="312420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30722" name="Picture 2"/>
            <p:cNvPicPr>
              <a:picLocks noChangeAspect="1" noChangeArrowheads="1"/>
            </p:cNvPicPr>
            <p:nvPr/>
          </p:nvPicPr>
          <p:blipFill>
            <a:blip r:embed="rId16" cstate="print"/>
            <a:srcRect l="2485" t="2949" r="9279" b="4433"/>
            <a:stretch>
              <a:fillRect/>
            </a:stretch>
          </p:blipFill>
          <p:spPr bwMode="auto">
            <a:xfrm rot="19047353">
              <a:off x="4791553" y="1795477"/>
              <a:ext cx="2196220" cy="3117745"/>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88" name="Rectangle 87"/>
          <p:cNvSpPr/>
          <p:nvPr/>
        </p:nvSpPr>
        <p:spPr>
          <a:xfrm>
            <a:off x="990600" y="4304687"/>
            <a:ext cx="6096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 - ITA</a:t>
            </a:r>
          </a:p>
        </p:txBody>
      </p:sp>
      <p:pic>
        <p:nvPicPr>
          <p:cNvPr id="92" name="Picture 6" descr="A:\Marketing Department XDrive\Andrea_Shelley\0 IBS SIPS PM\Design Exp HFE Slides\Partner Logos\105x105-reuters.png"/>
          <p:cNvPicPr>
            <a:picLocks noChangeAspect="1" noChangeArrowheads="1"/>
          </p:cNvPicPr>
          <p:nvPr/>
        </p:nvPicPr>
        <p:blipFill>
          <a:blip r:embed="rId3" cstate="print"/>
          <a:srcRect/>
          <a:stretch>
            <a:fillRect/>
          </a:stretch>
        </p:blipFill>
        <p:spPr bwMode="auto">
          <a:xfrm>
            <a:off x="1143000" y="4001351"/>
            <a:ext cx="304800" cy="304800"/>
          </a:xfrm>
          <a:prstGeom prst="rect">
            <a:avLst/>
          </a:prstGeom>
          <a:noFill/>
          <a:ln>
            <a:solidFill>
              <a:schemeClr val="tx1"/>
            </a:solidFill>
          </a:ln>
          <a:effectLst>
            <a:outerShdw blurRad="50800" dist="38100" dir="2700000" algn="tl" rotWithShape="0">
              <a:prstClr val="black">
                <a:alpha val="40000"/>
              </a:prstClr>
            </a:outerShdw>
          </a:effectLst>
        </p:spPr>
      </p:pic>
      <p:sp>
        <p:nvSpPr>
          <p:cNvPr id="94" name="Rectangle 93"/>
          <p:cNvSpPr/>
          <p:nvPr/>
        </p:nvSpPr>
        <p:spPr>
          <a:xfrm>
            <a:off x="304800" y="4555331"/>
            <a:ext cx="1981200" cy="461641"/>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 Additional Country Apps for Reuters:</a:t>
            </a:r>
          </a:p>
          <a:p>
            <a:pPr marL="233363"/>
            <a:r>
              <a:rPr lang="en-US" sz="800" dirty="0" smtClean="0">
                <a:ln w="254000">
                  <a:noFill/>
                  <a:prstDash val="solid"/>
                </a:ln>
                <a:solidFill>
                  <a:prstClr val="black">
                    <a:lumMod val="85000"/>
                    <a:lumOff val="15000"/>
                  </a:prstClr>
                </a:solidFill>
                <a:latin typeface="Futura Md" pitchFamily="34" charset="0"/>
                <a:cs typeface="Aharoni" pitchFamily="2" charset="-79"/>
              </a:rPr>
              <a:t>News – FRA	News - ESP</a:t>
            </a:r>
          </a:p>
          <a:p>
            <a:pPr indent="233363"/>
            <a:r>
              <a:rPr lang="en-US" sz="800" dirty="0" smtClean="0">
                <a:ln w="254000">
                  <a:noFill/>
                  <a:prstDash val="solid"/>
                </a:ln>
                <a:solidFill>
                  <a:prstClr val="black">
                    <a:lumMod val="85000"/>
                    <a:lumOff val="15000"/>
                  </a:prstClr>
                </a:solidFill>
                <a:effectLst/>
                <a:latin typeface="Futura Md" pitchFamily="34" charset="0"/>
                <a:cs typeface="Aharoni" pitchFamily="2" charset="-79"/>
              </a:rPr>
              <a:t>News – DEU	News - GBR</a:t>
            </a:r>
          </a:p>
        </p:txBody>
      </p:sp>
      <p:sp>
        <p:nvSpPr>
          <p:cNvPr id="95" name="Rectangle 94"/>
          <p:cNvSpPr/>
          <p:nvPr/>
        </p:nvSpPr>
        <p:spPr>
          <a:xfrm>
            <a:off x="1371600" y="3925151"/>
            <a:ext cx="381000" cy="215419"/>
          </a:xfrm>
          <a:prstGeom prst="rect">
            <a:avLst/>
          </a:prstGeom>
          <a:noFill/>
        </p:spPr>
        <p:txBody>
          <a:bodyPr wrap="square" lIns="91416" tIns="45708" rIns="91416" bIns="45708">
            <a:spAutoFit/>
          </a:bodyPr>
          <a:lstStyle/>
          <a:p>
            <a:r>
              <a:rPr lang="en-US" sz="800" dirty="0" smtClean="0">
                <a:ln w="254000">
                  <a:noFill/>
                  <a:prstDash val="solid"/>
                </a:ln>
                <a:solidFill>
                  <a:schemeClr val="bg1"/>
                </a:solidFill>
                <a:effectLst/>
                <a:latin typeface="Futura Md" pitchFamily="34" charset="0"/>
                <a:cs typeface="Aharoni" pitchFamily="2" charset="-79"/>
              </a:rPr>
              <a:t>*</a:t>
            </a:r>
            <a:endParaRPr lang="en-US" sz="700" dirty="0" smtClean="0">
              <a:ln w="254000">
                <a:noFill/>
                <a:prstDash val="solid"/>
              </a:ln>
              <a:solidFill>
                <a:schemeClr val="bg1"/>
              </a:solidFill>
              <a:effectLst/>
              <a:latin typeface="Futura Md" pitchFamily="34" charset="0"/>
              <a:cs typeface="Aharoni" pitchFamily="2" charset="-79"/>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r="54005" b="36099"/>
          <a:stretch>
            <a:fillRect/>
          </a:stretch>
        </p:blipFill>
        <p:spPr bwMode="auto">
          <a:xfrm flipH="1">
            <a:off x="0" y="0"/>
            <a:ext cx="9144000" cy="514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5264" y="-91595"/>
            <a:ext cx="4189945" cy="830972"/>
          </a:xfrm>
          <a:prstGeom prst="rect">
            <a:avLst/>
          </a:prstGeom>
          <a:noFill/>
        </p:spPr>
        <p:txBody>
          <a:bodyPr wrap="none" lIns="91416" tIns="45708" rIns="91416" bIns="45708">
            <a:spAutoFit/>
          </a:bodyPr>
          <a:lstStyle/>
          <a:p>
            <a:r>
              <a:rPr lang="en-US" sz="48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Reuters, </a:t>
            </a:r>
            <a:r>
              <a:rPr lang="en-US" sz="3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continued</a:t>
            </a:r>
            <a:endParaRPr lang="en-US" sz="3200"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grpSp>
        <p:nvGrpSpPr>
          <p:cNvPr id="3" name="Group 31"/>
          <p:cNvGrpSpPr/>
          <p:nvPr/>
        </p:nvGrpSpPr>
        <p:grpSpPr>
          <a:xfrm>
            <a:off x="7391399" y="135731"/>
            <a:ext cx="1752600" cy="1100554"/>
            <a:chOff x="6219829" y="135731"/>
            <a:chExt cx="2977425" cy="1869690"/>
          </a:xfrm>
        </p:grpSpPr>
        <p:pic>
          <p:nvPicPr>
            <p:cNvPr id="23" name="Picture 6" descr="A:\Marketing Department XDrive\Andrea_Shelley\0 IBS SIPS PM\Design Exp HFE Slides\Partner Logos\105x105-reuters.png"/>
            <p:cNvPicPr>
              <a:picLocks noChangeAspect="1" noChangeArrowheads="1"/>
            </p:cNvPicPr>
            <p:nvPr/>
          </p:nvPicPr>
          <p:blipFill>
            <a:blip r:embed="rId3" cstate="print"/>
            <a:srcRect/>
            <a:stretch>
              <a:fillRect/>
            </a:stretch>
          </p:blipFill>
          <p:spPr bwMode="auto">
            <a:xfrm>
              <a:off x="7667629" y="135731"/>
              <a:ext cx="1323971" cy="1323971"/>
            </a:xfrm>
            <a:prstGeom prst="rect">
              <a:avLst/>
            </a:prstGeom>
            <a:noFill/>
            <a:effectLst>
              <a:outerShdw blurRad="50800" dist="38100" dir="2700000" algn="tl" rotWithShape="0">
                <a:prstClr val="black">
                  <a:alpha val="40000"/>
                </a:prstClr>
              </a:outerShdw>
            </a:effectLst>
          </p:spPr>
        </p:pic>
        <p:pic>
          <p:nvPicPr>
            <p:cNvPr id="24" name="Picture 23" descr="105x105-reuters-us.png"/>
            <p:cNvPicPr>
              <a:picLocks noChangeAspect="1"/>
            </p:cNvPicPr>
            <p:nvPr/>
          </p:nvPicPr>
          <p:blipFill>
            <a:blip r:embed="rId4" cstate="print"/>
            <a:stretch>
              <a:fillRect/>
            </a:stretch>
          </p:blipFill>
          <p:spPr>
            <a:xfrm>
              <a:off x="6219829" y="135731"/>
              <a:ext cx="1297818" cy="1297818"/>
            </a:xfrm>
            <a:prstGeom prst="rect">
              <a:avLst/>
            </a:prstGeom>
            <a:effectLst>
              <a:outerShdw blurRad="50800" dist="38100" dir="2700000" algn="tl" rotWithShape="0">
                <a:prstClr val="black">
                  <a:alpha val="40000"/>
                </a:prstClr>
              </a:outerShdw>
            </a:effectLst>
          </p:spPr>
        </p:pic>
        <p:sp>
          <p:nvSpPr>
            <p:cNvPr id="26" name="Rectangle 25"/>
            <p:cNvSpPr/>
            <p:nvPr/>
          </p:nvSpPr>
          <p:spPr>
            <a:xfrm flipH="1">
              <a:off x="7620002" y="1430264"/>
              <a:ext cx="1577252" cy="575157"/>
            </a:xfrm>
            <a:prstGeom prst="rect">
              <a:avLst/>
            </a:prstGeom>
            <a:noFill/>
          </p:spPr>
          <p:txBody>
            <a:bodyPr wrap="square" lIns="91440" tIns="45720" rIns="91440" bIns="45720">
              <a:spAutoFit/>
            </a:bodyPr>
            <a:lstStyle/>
            <a:p>
              <a:pPr defTabSz="914164"/>
              <a:r>
                <a:rPr lang="en-US" sz="800" dirty="0">
                  <a:ln w="12700">
                    <a:noFill/>
                    <a:prstDash val="solid"/>
                  </a:ln>
                  <a:solidFill>
                    <a:prstClr val="black"/>
                  </a:solidFill>
                  <a:latin typeface="Futura Bk" pitchFamily="34" charset="0"/>
                </a:rPr>
                <a:t>GBR, DEU, ESP, ITA &amp; FRA  </a:t>
              </a:r>
            </a:p>
          </p:txBody>
        </p:sp>
        <p:sp>
          <p:nvSpPr>
            <p:cNvPr id="27" name="Rectangle 26"/>
            <p:cNvSpPr/>
            <p:nvPr/>
          </p:nvSpPr>
          <p:spPr>
            <a:xfrm flipH="1">
              <a:off x="6248400" y="1431131"/>
              <a:ext cx="1295400" cy="215444"/>
            </a:xfrm>
            <a:prstGeom prst="rect">
              <a:avLst/>
            </a:prstGeom>
            <a:noFill/>
          </p:spPr>
          <p:txBody>
            <a:bodyPr wrap="square" lIns="91440" tIns="45720" rIns="91440" bIns="45720">
              <a:spAutoFit/>
            </a:bodyPr>
            <a:lstStyle/>
            <a:p>
              <a:pPr defTabSz="914164"/>
              <a:r>
                <a:rPr lang="en-US" sz="800" dirty="0">
                  <a:ln w="12700">
                    <a:noFill/>
                    <a:prstDash val="solid"/>
                  </a:ln>
                  <a:solidFill>
                    <a:prstClr val="black"/>
                  </a:solidFill>
                  <a:latin typeface="Futura Bk" pitchFamily="34" charset="0"/>
                </a:rPr>
                <a:t>US</a:t>
              </a:r>
            </a:p>
          </p:txBody>
        </p:sp>
      </p:grpSp>
      <p:pic>
        <p:nvPicPr>
          <p:cNvPr id="28" name="Picture 9" descr="http://www.mediabistro.com/fishbowlny/original/Reuters%20Logo.JPG"/>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5486400" y="-86433"/>
            <a:ext cx="1828800" cy="907964"/>
          </a:xfrm>
          <a:prstGeom prst="rect">
            <a:avLst/>
          </a:prstGeom>
          <a:noFill/>
        </p:spPr>
      </p:pic>
      <p:grpSp>
        <p:nvGrpSpPr>
          <p:cNvPr id="5" name="Group 80"/>
          <p:cNvGrpSpPr/>
          <p:nvPr/>
        </p:nvGrpSpPr>
        <p:grpSpPr>
          <a:xfrm>
            <a:off x="3352800" y="1202531"/>
            <a:ext cx="5638800" cy="2743200"/>
            <a:chOff x="152400" y="2269331"/>
            <a:chExt cx="6520070" cy="2743200"/>
          </a:xfrm>
        </p:grpSpPr>
        <p:sp>
          <p:nvSpPr>
            <p:cNvPr id="9" name="Rectangle 8"/>
            <p:cNvSpPr/>
            <p:nvPr/>
          </p:nvSpPr>
          <p:spPr>
            <a:xfrm>
              <a:off x="152400" y="2574131"/>
              <a:ext cx="6520070" cy="24384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 y="2269331"/>
              <a:ext cx="652007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2269331"/>
              <a:ext cx="6291296"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latin typeface="Futura Md" pitchFamily="34" charset="0"/>
                  <a:cs typeface="Aharoni" pitchFamily="2" charset="-79"/>
                </a:rPr>
                <a:t>NEWS CONTENT CATEGORIES ACCORDING TO REGIONS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1" name="Rectangle 30"/>
          <p:cNvSpPr/>
          <p:nvPr/>
        </p:nvSpPr>
        <p:spPr>
          <a:xfrm>
            <a:off x="3429000" y="1592247"/>
            <a:ext cx="2286000" cy="677084"/>
          </a:xfrm>
          <a:prstGeom prst="rect">
            <a:avLst/>
          </a:prstGeom>
          <a:noFill/>
        </p:spPr>
        <p:txBody>
          <a:bodyPr wrap="square" lIns="91416" tIns="45708" rIns="91416" bIns="45708">
            <a:spAutoFit/>
          </a:bodyPr>
          <a:lstStyle/>
          <a:p>
            <a:r>
              <a:rPr lang="en-US" sz="900" dirty="0" smtClean="0">
                <a:ln w="254000">
                  <a:noFill/>
                  <a:prstDash val="solid"/>
                </a:ln>
                <a:solidFill>
                  <a:schemeClr val="tx1">
                    <a:lumMod val="85000"/>
                    <a:lumOff val="15000"/>
                  </a:schemeClr>
                </a:solidFill>
                <a:effectLst/>
                <a:latin typeface="Futura Md" pitchFamily="34" charset="0"/>
                <a:cs typeface="Aharoni" pitchFamily="2" charset="-79"/>
              </a:rPr>
              <a:t>For each region, there will be an individual App developed.  Not all contents are available in the regions.  Please refer to the table below</a:t>
            </a:r>
            <a:r>
              <a:rPr lang="en-US" sz="1100" dirty="0" smtClean="0">
                <a:ln w="254000">
                  <a:noFill/>
                  <a:prstDash val="solid"/>
                </a:ln>
                <a:solidFill>
                  <a:schemeClr val="tx1">
                    <a:lumMod val="85000"/>
                    <a:lumOff val="15000"/>
                  </a:schemeClr>
                </a:solidFill>
                <a:effectLst/>
                <a:latin typeface="Futura Md" pitchFamily="34" charset="0"/>
                <a:cs typeface="Aharoni" pitchFamily="2" charset="-79"/>
              </a:rPr>
              <a:t>.</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grpSp>
        <p:nvGrpSpPr>
          <p:cNvPr id="6" name="Group 111"/>
          <p:cNvGrpSpPr/>
          <p:nvPr/>
        </p:nvGrpSpPr>
        <p:grpSpPr>
          <a:xfrm>
            <a:off x="3429001" y="1583531"/>
            <a:ext cx="5410200" cy="2164079"/>
            <a:chOff x="228600" y="1431132"/>
            <a:chExt cx="4191000" cy="1676399"/>
          </a:xfrm>
        </p:grpSpPr>
        <p:sp>
          <p:nvSpPr>
            <p:cNvPr id="19" name="Rectangle 18"/>
            <p:cNvSpPr/>
            <p:nvPr/>
          </p:nvSpPr>
          <p:spPr>
            <a:xfrm>
              <a:off x="228600" y="2018963"/>
              <a:ext cx="533400" cy="17417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Region</a:t>
              </a:r>
              <a:endParaRPr lang="en-US" sz="800" dirty="0">
                <a:solidFill>
                  <a:schemeClr val="tx1"/>
                </a:solidFill>
                <a:latin typeface="Futura Md" pitchFamily="34" charset="0"/>
              </a:endParaRPr>
            </a:p>
          </p:txBody>
        </p:sp>
        <p:sp>
          <p:nvSpPr>
            <p:cNvPr id="21" name="Rectangle 20"/>
            <p:cNvSpPr/>
            <p:nvPr/>
          </p:nvSpPr>
          <p:spPr>
            <a:xfrm>
              <a:off x="20574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33" name="Rectangle 32"/>
            <p:cNvSpPr/>
            <p:nvPr/>
          </p:nvSpPr>
          <p:spPr>
            <a:xfrm>
              <a:off x="838200" y="2018963"/>
              <a:ext cx="533400" cy="17417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Language</a:t>
              </a:r>
              <a:endParaRPr lang="en-US" sz="800" dirty="0">
                <a:solidFill>
                  <a:schemeClr val="tx1"/>
                </a:solidFill>
                <a:latin typeface="Futura Md" pitchFamily="34" charset="0"/>
              </a:endParaRPr>
            </a:p>
          </p:txBody>
        </p:sp>
        <p:sp>
          <p:nvSpPr>
            <p:cNvPr id="34" name="Rectangle 33"/>
            <p:cNvSpPr/>
            <p:nvPr/>
          </p:nvSpPr>
          <p:spPr>
            <a:xfrm>
              <a:off x="1447800" y="2018963"/>
              <a:ext cx="533400" cy="17417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App Name</a:t>
              </a:r>
              <a:endParaRPr lang="en-US" sz="800" dirty="0">
                <a:solidFill>
                  <a:schemeClr val="tx1"/>
                </a:solidFill>
                <a:latin typeface="Futura Md" pitchFamily="34" charset="0"/>
              </a:endParaRPr>
            </a:p>
          </p:txBody>
        </p:sp>
        <p:sp>
          <p:nvSpPr>
            <p:cNvPr id="35" name="Rectangle 34"/>
            <p:cNvSpPr/>
            <p:nvPr/>
          </p:nvSpPr>
          <p:spPr>
            <a:xfrm rot="16200000">
              <a:off x="1714501"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Overview</a:t>
              </a:r>
              <a:endParaRPr lang="en-US" sz="900" dirty="0">
                <a:solidFill>
                  <a:schemeClr val="tx1"/>
                </a:solidFill>
                <a:latin typeface="Futura Md" pitchFamily="34" charset="0"/>
              </a:endParaRPr>
            </a:p>
          </p:txBody>
        </p:sp>
        <p:sp>
          <p:nvSpPr>
            <p:cNvPr id="37" name="Rectangle 36"/>
            <p:cNvSpPr/>
            <p:nvPr/>
          </p:nvSpPr>
          <p:spPr>
            <a:xfrm rot="16200000">
              <a:off x="1866901" y="1774032"/>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Top News</a:t>
              </a:r>
              <a:endParaRPr lang="en-US" sz="900" dirty="0">
                <a:solidFill>
                  <a:schemeClr val="tx1"/>
                </a:solidFill>
                <a:latin typeface="Futura Md" pitchFamily="34" charset="0"/>
              </a:endParaRPr>
            </a:p>
          </p:txBody>
        </p:sp>
        <p:sp>
          <p:nvSpPr>
            <p:cNvPr id="38" name="Rectangle 37"/>
            <p:cNvSpPr/>
            <p:nvPr/>
          </p:nvSpPr>
          <p:spPr>
            <a:xfrm rot="16200000">
              <a:off x="2019300" y="1774032"/>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Business</a:t>
              </a:r>
              <a:endParaRPr lang="en-US" sz="900" dirty="0">
                <a:solidFill>
                  <a:schemeClr val="tx1"/>
                </a:solidFill>
                <a:latin typeface="Futura Md" pitchFamily="34" charset="0"/>
              </a:endParaRPr>
            </a:p>
          </p:txBody>
        </p:sp>
        <p:sp>
          <p:nvSpPr>
            <p:cNvPr id="39" name="Rectangle 38"/>
            <p:cNvSpPr/>
            <p:nvPr/>
          </p:nvSpPr>
          <p:spPr>
            <a:xfrm rot="16200000">
              <a:off x="2171700" y="1774032"/>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Sports</a:t>
              </a:r>
              <a:endParaRPr lang="en-US" sz="900" dirty="0">
                <a:solidFill>
                  <a:schemeClr val="tx1"/>
                </a:solidFill>
                <a:latin typeface="Futura Md" pitchFamily="34" charset="0"/>
              </a:endParaRPr>
            </a:p>
          </p:txBody>
        </p:sp>
        <p:sp>
          <p:nvSpPr>
            <p:cNvPr id="40" name="Rectangle 39"/>
            <p:cNvSpPr/>
            <p:nvPr/>
          </p:nvSpPr>
          <p:spPr>
            <a:xfrm rot="16200000">
              <a:off x="2324100" y="1774032"/>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Entertainment</a:t>
              </a:r>
              <a:endParaRPr lang="en-US" sz="900" dirty="0">
                <a:solidFill>
                  <a:schemeClr val="tx1"/>
                </a:solidFill>
                <a:latin typeface="Futura Md" pitchFamily="34" charset="0"/>
              </a:endParaRPr>
            </a:p>
          </p:txBody>
        </p:sp>
        <p:sp>
          <p:nvSpPr>
            <p:cNvPr id="42" name="Rectangle 41"/>
            <p:cNvSpPr/>
            <p:nvPr/>
          </p:nvSpPr>
          <p:spPr>
            <a:xfrm rot="16200000">
              <a:off x="2476500"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Oddly Enough</a:t>
              </a:r>
              <a:endParaRPr lang="en-US" sz="900" dirty="0">
                <a:solidFill>
                  <a:schemeClr val="tx1"/>
                </a:solidFill>
                <a:latin typeface="Futura Md" pitchFamily="34" charset="0"/>
              </a:endParaRPr>
            </a:p>
          </p:txBody>
        </p:sp>
        <p:sp>
          <p:nvSpPr>
            <p:cNvPr id="43" name="Rectangle 42"/>
            <p:cNvSpPr/>
            <p:nvPr/>
          </p:nvSpPr>
          <p:spPr>
            <a:xfrm rot="16200000">
              <a:off x="26288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Domestic</a:t>
              </a:r>
              <a:endParaRPr lang="en-US" sz="900" dirty="0">
                <a:solidFill>
                  <a:schemeClr val="tx1"/>
                </a:solidFill>
                <a:latin typeface="Futura Md" pitchFamily="34" charset="0"/>
              </a:endParaRPr>
            </a:p>
          </p:txBody>
        </p:sp>
        <p:sp>
          <p:nvSpPr>
            <p:cNvPr id="44" name="Rectangle 43"/>
            <p:cNvSpPr/>
            <p:nvPr/>
          </p:nvSpPr>
          <p:spPr>
            <a:xfrm rot="16200000">
              <a:off x="27812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Technology</a:t>
              </a:r>
              <a:endParaRPr lang="en-US" sz="900" dirty="0">
                <a:solidFill>
                  <a:schemeClr val="tx1"/>
                </a:solidFill>
                <a:latin typeface="Futura Md" pitchFamily="34" charset="0"/>
              </a:endParaRPr>
            </a:p>
          </p:txBody>
        </p:sp>
        <p:sp>
          <p:nvSpPr>
            <p:cNvPr id="45" name="Rectangle 44"/>
            <p:cNvSpPr/>
            <p:nvPr/>
          </p:nvSpPr>
          <p:spPr>
            <a:xfrm rot="16200000">
              <a:off x="29336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World News</a:t>
              </a:r>
              <a:endParaRPr lang="en-US" sz="900" dirty="0">
                <a:solidFill>
                  <a:schemeClr val="tx1"/>
                </a:solidFill>
                <a:latin typeface="Futura Md" pitchFamily="34" charset="0"/>
              </a:endParaRPr>
            </a:p>
          </p:txBody>
        </p:sp>
        <p:sp>
          <p:nvSpPr>
            <p:cNvPr id="46" name="Rectangle 45"/>
            <p:cNvSpPr/>
            <p:nvPr/>
          </p:nvSpPr>
          <p:spPr>
            <a:xfrm rot="16200000">
              <a:off x="30860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Health</a:t>
              </a:r>
              <a:endParaRPr lang="en-US" sz="900" dirty="0">
                <a:solidFill>
                  <a:schemeClr val="tx1"/>
                </a:solidFill>
                <a:latin typeface="Futura Md" pitchFamily="34" charset="0"/>
              </a:endParaRPr>
            </a:p>
          </p:txBody>
        </p:sp>
        <p:sp>
          <p:nvSpPr>
            <p:cNvPr id="47" name="Rectangle 46"/>
            <p:cNvSpPr/>
            <p:nvPr/>
          </p:nvSpPr>
          <p:spPr>
            <a:xfrm rot="16200000">
              <a:off x="32384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Politics</a:t>
              </a:r>
              <a:endParaRPr lang="en-US" sz="900" dirty="0">
                <a:solidFill>
                  <a:schemeClr val="tx1"/>
                </a:solidFill>
                <a:latin typeface="Futura Md" pitchFamily="34" charset="0"/>
              </a:endParaRPr>
            </a:p>
          </p:txBody>
        </p:sp>
        <p:sp>
          <p:nvSpPr>
            <p:cNvPr id="48" name="Rectangle 47"/>
            <p:cNvSpPr/>
            <p:nvPr/>
          </p:nvSpPr>
          <p:spPr>
            <a:xfrm rot="16200000">
              <a:off x="33908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Internet</a:t>
              </a:r>
              <a:endParaRPr lang="en-US" sz="900" dirty="0">
                <a:solidFill>
                  <a:schemeClr val="tx1"/>
                </a:solidFill>
                <a:latin typeface="Futura Md" pitchFamily="34" charset="0"/>
              </a:endParaRPr>
            </a:p>
          </p:txBody>
        </p:sp>
        <p:sp>
          <p:nvSpPr>
            <p:cNvPr id="50" name="Rectangle 49"/>
            <p:cNvSpPr/>
            <p:nvPr/>
          </p:nvSpPr>
          <p:spPr>
            <a:xfrm rot="16200000">
              <a:off x="35432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Science</a:t>
              </a:r>
              <a:endParaRPr lang="en-US" sz="900" dirty="0">
                <a:solidFill>
                  <a:schemeClr val="tx1"/>
                </a:solidFill>
                <a:latin typeface="Futura Md" pitchFamily="34" charset="0"/>
              </a:endParaRPr>
            </a:p>
          </p:txBody>
        </p:sp>
        <p:sp>
          <p:nvSpPr>
            <p:cNvPr id="51" name="Rectangle 50"/>
            <p:cNvSpPr/>
            <p:nvPr/>
          </p:nvSpPr>
          <p:spPr>
            <a:xfrm rot="16200000">
              <a:off x="36956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Lifestyle</a:t>
              </a:r>
              <a:endParaRPr lang="en-US" sz="900" dirty="0">
                <a:solidFill>
                  <a:schemeClr val="tx1"/>
                </a:solidFill>
                <a:latin typeface="Futura Md" pitchFamily="34" charset="0"/>
              </a:endParaRPr>
            </a:p>
          </p:txBody>
        </p:sp>
        <p:sp>
          <p:nvSpPr>
            <p:cNvPr id="52" name="Rectangle 51"/>
            <p:cNvSpPr/>
            <p:nvPr/>
          </p:nvSpPr>
          <p:spPr>
            <a:xfrm rot="16200000">
              <a:off x="38480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Markets</a:t>
              </a:r>
              <a:endParaRPr lang="en-US" sz="900" dirty="0">
                <a:solidFill>
                  <a:schemeClr val="tx1"/>
                </a:solidFill>
                <a:latin typeface="Futura Md" pitchFamily="34" charset="0"/>
              </a:endParaRPr>
            </a:p>
          </p:txBody>
        </p:sp>
        <p:sp>
          <p:nvSpPr>
            <p:cNvPr id="53" name="Rectangle 52"/>
            <p:cNvSpPr/>
            <p:nvPr/>
          </p:nvSpPr>
          <p:spPr>
            <a:xfrm rot="16200000">
              <a:off x="4000499" y="1774031"/>
              <a:ext cx="762000" cy="76201"/>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Companies</a:t>
              </a:r>
              <a:endParaRPr lang="en-US" sz="900" dirty="0">
                <a:solidFill>
                  <a:schemeClr val="tx1"/>
                </a:solidFill>
                <a:latin typeface="Futura Md" pitchFamily="34" charset="0"/>
              </a:endParaRPr>
            </a:p>
          </p:txBody>
        </p:sp>
        <p:sp>
          <p:nvSpPr>
            <p:cNvPr id="54" name="Rectangle 53"/>
            <p:cNvSpPr/>
            <p:nvPr/>
          </p:nvSpPr>
          <p:spPr>
            <a:xfrm>
              <a:off x="228600" y="22475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US</a:t>
              </a:r>
              <a:endParaRPr lang="en-US" sz="800" dirty="0">
                <a:solidFill>
                  <a:schemeClr val="tx1"/>
                </a:solidFill>
                <a:latin typeface="Futura Md" pitchFamily="34" charset="0"/>
              </a:endParaRPr>
            </a:p>
          </p:txBody>
        </p:sp>
        <p:sp>
          <p:nvSpPr>
            <p:cNvPr id="55" name="Rectangle 54"/>
            <p:cNvSpPr/>
            <p:nvPr/>
          </p:nvSpPr>
          <p:spPr>
            <a:xfrm>
              <a:off x="228600" y="23999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France</a:t>
              </a:r>
              <a:endParaRPr lang="en-US" sz="800" dirty="0">
                <a:solidFill>
                  <a:schemeClr val="tx1"/>
                </a:solidFill>
                <a:latin typeface="Futura Md" pitchFamily="34" charset="0"/>
              </a:endParaRPr>
            </a:p>
          </p:txBody>
        </p:sp>
        <p:sp>
          <p:nvSpPr>
            <p:cNvPr id="56" name="Rectangle 55"/>
            <p:cNvSpPr/>
            <p:nvPr/>
          </p:nvSpPr>
          <p:spPr>
            <a:xfrm>
              <a:off x="228600" y="25523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Germany</a:t>
              </a:r>
              <a:endParaRPr lang="en-US" sz="800" dirty="0">
                <a:solidFill>
                  <a:schemeClr val="tx1"/>
                </a:solidFill>
                <a:latin typeface="Futura Md" pitchFamily="34" charset="0"/>
              </a:endParaRPr>
            </a:p>
          </p:txBody>
        </p:sp>
        <p:sp>
          <p:nvSpPr>
            <p:cNvPr id="57" name="Rectangle 56"/>
            <p:cNvSpPr/>
            <p:nvPr/>
          </p:nvSpPr>
          <p:spPr>
            <a:xfrm>
              <a:off x="228600" y="27047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Italy</a:t>
              </a:r>
              <a:endParaRPr lang="en-US" sz="800" dirty="0">
                <a:solidFill>
                  <a:schemeClr val="tx1"/>
                </a:solidFill>
                <a:latin typeface="Futura Md" pitchFamily="34" charset="0"/>
              </a:endParaRPr>
            </a:p>
          </p:txBody>
        </p:sp>
        <p:sp>
          <p:nvSpPr>
            <p:cNvPr id="58" name="Rectangle 57"/>
            <p:cNvSpPr/>
            <p:nvPr/>
          </p:nvSpPr>
          <p:spPr>
            <a:xfrm>
              <a:off x="228600" y="28571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Spain</a:t>
              </a:r>
              <a:endParaRPr lang="en-US" sz="800" dirty="0">
                <a:solidFill>
                  <a:schemeClr val="tx1"/>
                </a:solidFill>
                <a:latin typeface="Futura Md" pitchFamily="34" charset="0"/>
              </a:endParaRPr>
            </a:p>
          </p:txBody>
        </p:sp>
        <p:sp>
          <p:nvSpPr>
            <p:cNvPr id="59" name="Rectangle 58"/>
            <p:cNvSpPr/>
            <p:nvPr/>
          </p:nvSpPr>
          <p:spPr>
            <a:xfrm>
              <a:off x="228600" y="30095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UK</a:t>
              </a:r>
              <a:endParaRPr lang="en-US" sz="800" dirty="0">
                <a:solidFill>
                  <a:schemeClr val="tx1"/>
                </a:solidFill>
                <a:latin typeface="Futura Md" pitchFamily="34" charset="0"/>
              </a:endParaRPr>
            </a:p>
          </p:txBody>
        </p:sp>
        <p:sp>
          <p:nvSpPr>
            <p:cNvPr id="60" name="Rectangle 59"/>
            <p:cNvSpPr/>
            <p:nvPr/>
          </p:nvSpPr>
          <p:spPr>
            <a:xfrm>
              <a:off x="838200" y="22475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English</a:t>
              </a:r>
              <a:endParaRPr lang="en-US" sz="800" dirty="0">
                <a:solidFill>
                  <a:schemeClr val="tx1"/>
                </a:solidFill>
                <a:latin typeface="Futura Md" pitchFamily="34" charset="0"/>
              </a:endParaRPr>
            </a:p>
          </p:txBody>
        </p:sp>
        <p:sp>
          <p:nvSpPr>
            <p:cNvPr id="61" name="Rectangle 60"/>
            <p:cNvSpPr/>
            <p:nvPr/>
          </p:nvSpPr>
          <p:spPr>
            <a:xfrm>
              <a:off x="838200" y="23999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French</a:t>
              </a:r>
              <a:endParaRPr lang="en-US" sz="800" dirty="0">
                <a:solidFill>
                  <a:schemeClr val="tx1"/>
                </a:solidFill>
                <a:latin typeface="Futura Md" pitchFamily="34" charset="0"/>
              </a:endParaRPr>
            </a:p>
          </p:txBody>
        </p:sp>
        <p:sp>
          <p:nvSpPr>
            <p:cNvPr id="62" name="Rectangle 61"/>
            <p:cNvSpPr/>
            <p:nvPr/>
          </p:nvSpPr>
          <p:spPr>
            <a:xfrm>
              <a:off x="838200" y="25523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German</a:t>
              </a:r>
              <a:endParaRPr lang="en-US" sz="800" dirty="0">
                <a:solidFill>
                  <a:schemeClr val="tx1"/>
                </a:solidFill>
                <a:latin typeface="Futura Md" pitchFamily="34" charset="0"/>
              </a:endParaRPr>
            </a:p>
          </p:txBody>
        </p:sp>
        <p:sp>
          <p:nvSpPr>
            <p:cNvPr id="63" name="Rectangle 62"/>
            <p:cNvSpPr/>
            <p:nvPr/>
          </p:nvSpPr>
          <p:spPr>
            <a:xfrm>
              <a:off x="838200" y="27047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Italian</a:t>
              </a:r>
              <a:endParaRPr lang="en-US" sz="800" dirty="0">
                <a:solidFill>
                  <a:schemeClr val="tx1"/>
                </a:solidFill>
                <a:latin typeface="Futura Md" pitchFamily="34" charset="0"/>
              </a:endParaRPr>
            </a:p>
          </p:txBody>
        </p:sp>
        <p:sp>
          <p:nvSpPr>
            <p:cNvPr id="64" name="Rectangle 63"/>
            <p:cNvSpPr/>
            <p:nvPr/>
          </p:nvSpPr>
          <p:spPr>
            <a:xfrm>
              <a:off x="838200" y="28571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Spanish</a:t>
              </a:r>
              <a:endParaRPr lang="en-US" sz="800" dirty="0">
                <a:solidFill>
                  <a:schemeClr val="tx1"/>
                </a:solidFill>
                <a:latin typeface="Futura Md" pitchFamily="34" charset="0"/>
              </a:endParaRPr>
            </a:p>
          </p:txBody>
        </p:sp>
        <p:sp>
          <p:nvSpPr>
            <p:cNvPr id="65" name="Rectangle 64"/>
            <p:cNvSpPr/>
            <p:nvPr/>
          </p:nvSpPr>
          <p:spPr>
            <a:xfrm>
              <a:off x="838200" y="30095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Futura Md" pitchFamily="34" charset="0"/>
                </a:rPr>
                <a:t>English</a:t>
              </a:r>
              <a:endParaRPr lang="en-US" sz="800" dirty="0">
                <a:solidFill>
                  <a:schemeClr val="tx1"/>
                </a:solidFill>
                <a:latin typeface="Futura Md" pitchFamily="34" charset="0"/>
              </a:endParaRPr>
            </a:p>
          </p:txBody>
        </p:sp>
        <p:sp>
          <p:nvSpPr>
            <p:cNvPr id="66" name="Rectangle 65"/>
            <p:cNvSpPr/>
            <p:nvPr/>
          </p:nvSpPr>
          <p:spPr>
            <a:xfrm>
              <a:off x="1447800" y="22475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Reuters </a:t>
              </a:r>
              <a:r>
                <a:rPr lang="en-US" sz="500" dirty="0" smtClean="0">
                  <a:solidFill>
                    <a:schemeClr val="tx1"/>
                  </a:solidFill>
                  <a:latin typeface="Futura Md" pitchFamily="34" charset="0"/>
                </a:rPr>
                <a:t>US</a:t>
              </a:r>
              <a:endParaRPr lang="en-US" sz="600" dirty="0">
                <a:solidFill>
                  <a:schemeClr val="tx1"/>
                </a:solidFill>
                <a:latin typeface="Futura Md" pitchFamily="34" charset="0"/>
              </a:endParaRPr>
            </a:p>
          </p:txBody>
        </p:sp>
        <p:sp>
          <p:nvSpPr>
            <p:cNvPr id="67" name="Rectangle 66"/>
            <p:cNvSpPr/>
            <p:nvPr/>
          </p:nvSpPr>
          <p:spPr>
            <a:xfrm>
              <a:off x="1447800" y="23999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Reuters </a:t>
              </a:r>
              <a:r>
                <a:rPr lang="en-US" sz="500" dirty="0" smtClean="0">
                  <a:solidFill>
                    <a:schemeClr val="tx1"/>
                  </a:solidFill>
                  <a:latin typeface="Futura Md" pitchFamily="34" charset="0"/>
                </a:rPr>
                <a:t>France</a:t>
              </a:r>
              <a:endParaRPr lang="en-US" sz="400" dirty="0">
                <a:solidFill>
                  <a:schemeClr val="tx1"/>
                </a:solidFill>
                <a:latin typeface="Futura Md" pitchFamily="34" charset="0"/>
              </a:endParaRPr>
            </a:p>
          </p:txBody>
        </p:sp>
        <p:sp>
          <p:nvSpPr>
            <p:cNvPr id="68" name="Rectangle 67"/>
            <p:cNvSpPr/>
            <p:nvPr/>
          </p:nvSpPr>
          <p:spPr>
            <a:xfrm>
              <a:off x="1447800" y="25523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Reuters </a:t>
              </a:r>
              <a:r>
                <a:rPr lang="en-US" sz="500" dirty="0" smtClean="0">
                  <a:solidFill>
                    <a:schemeClr val="tx1"/>
                  </a:solidFill>
                  <a:latin typeface="Futura Md" pitchFamily="34" charset="0"/>
                </a:rPr>
                <a:t>Germany</a:t>
              </a:r>
              <a:endParaRPr lang="en-US" sz="600" dirty="0">
                <a:solidFill>
                  <a:schemeClr val="tx1"/>
                </a:solidFill>
                <a:latin typeface="Futura Md" pitchFamily="34" charset="0"/>
              </a:endParaRPr>
            </a:p>
          </p:txBody>
        </p:sp>
        <p:sp>
          <p:nvSpPr>
            <p:cNvPr id="69" name="Rectangle 68"/>
            <p:cNvSpPr/>
            <p:nvPr/>
          </p:nvSpPr>
          <p:spPr>
            <a:xfrm>
              <a:off x="1447800" y="27047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Reuters </a:t>
              </a:r>
              <a:r>
                <a:rPr lang="en-US" sz="500" dirty="0" smtClean="0">
                  <a:solidFill>
                    <a:schemeClr val="tx1"/>
                  </a:solidFill>
                  <a:latin typeface="Futura Md" pitchFamily="34" charset="0"/>
                </a:rPr>
                <a:t>Italy</a:t>
              </a:r>
              <a:endParaRPr lang="en-US" sz="600" dirty="0">
                <a:solidFill>
                  <a:schemeClr val="tx1"/>
                </a:solidFill>
                <a:latin typeface="Futura Md" pitchFamily="34" charset="0"/>
              </a:endParaRPr>
            </a:p>
          </p:txBody>
        </p:sp>
        <p:sp>
          <p:nvSpPr>
            <p:cNvPr id="70" name="Rectangle 69"/>
            <p:cNvSpPr/>
            <p:nvPr/>
          </p:nvSpPr>
          <p:spPr>
            <a:xfrm>
              <a:off x="1447800" y="28571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Reuters </a:t>
              </a:r>
              <a:r>
                <a:rPr lang="en-US" sz="500" dirty="0" smtClean="0">
                  <a:solidFill>
                    <a:schemeClr val="tx1"/>
                  </a:solidFill>
                  <a:latin typeface="Futura Md" pitchFamily="34" charset="0"/>
                </a:rPr>
                <a:t>Spain</a:t>
              </a:r>
              <a:endParaRPr lang="en-US" sz="600" dirty="0">
                <a:solidFill>
                  <a:schemeClr val="tx1"/>
                </a:solidFill>
                <a:latin typeface="Futura Md" pitchFamily="34" charset="0"/>
              </a:endParaRPr>
            </a:p>
          </p:txBody>
        </p:sp>
        <p:sp>
          <p:nvSpPr>
            <p:cNvPr id="71" name="Rectangle 70"/>
            <p:cNvSpPr/>
            <p:nvPr/>
          </p:nvSpPr>
          <p:spPr>
            <a:xfrm>
              <a:off x="1447800" y="3009560"/>
              <a:ext cx="533400" cy="97971"/>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latin typeface="Futura Md" pitchFamily="34" charset="0"/>
                </a:rPr>
                <a:t>Reuters </a:t>
              </a:r>
              <a:r>
                <a:rPr lang="en-US" sz="500" dirty="0" smtClean="0">
                  <a:solidFill>
                    <a:schemeClr val="tx1"/>
                  </a:solidFill>
                  <a:latin typeface="Futura Md" pitchFamily="34" charset="0"/>
                </a:rPr>
                <a:t>UK</a:t>
              </a:r>
              <a:endParaRPr lang="en-US" sz="500" dirty="0">
                <a:solidFill>
                  <a:schemeClr val="tx1"/>
                </a:solidFill>
                <a:latin typeface="Futura Md" pitchFamily="34" charset="0"/>
              </a:endParaRPr>
            </a:p>
          </p:txBody>
        </p:sp>
        <p:sp>
          <p:nvSpPr>
            <p:cNvPr id="72" name="Rectangle 71"/>
            <p:cNvSpPr/>
            <p:nvPr/>
          </p:nvSpPr>
          <p:spPr>
            <a:xfrm>
              <a:off x="22098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73" name="Rectangle 72"/>
            <p:cNvSpPr/>
            <p:nvPr/>
          </p:nvSpPr>
          <p:spPr>
            <a:xfrm>
              <a:off x="23622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74" name="Rectangle 73"/>
            <p:cNvSpPr/>
            <p:nvPr/>
          </p:nvSpPr>
          <p:spPr>
            <a:xfrm>
              <a:off x="25146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75" name="Rectangle 74"/>
            <p:cNvSpPr/>
            <p:nvPr/>
          </p:nvSpPr>
          <p:spPr>
            <a:xfrm>
              <a:off x="26670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76" name="Rectangle 75"/>
            <p:cNvSpPr/>
            <p:nvPr/>
          </p:nvSpPr>
          <p:spPr>
            <a:xfrm>
              <a:off x="28194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77" name="Rectangle 76"/>
            <p:cNvSpPr/>
            <p:nvPr/>
          </p:nvSpPr>
          <p:spPr>
            <a:xfrm>
              <a:off x="29718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78" name="Rectangle 77"/>
            <p:cNvSpPr/>
            <p:nvPr/>
          </p:nvSpPr>
          <p:spPr>
            <a:xfrm>
              <a:off x="31242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79" name="Rectangle 78"/>
            <p:cNvSpPr/>
            <p:nvPr/>
          </p:nvSpPr>
          <p:spPr>
            <a:xfrm>
              <a:off x="32766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0" name="Rectangle 79"/>
            <p:cNvSpPr/>
            <p:nvPr/>
          </p:nvSpPr>
          <p:spPr>
            <a:xfrm>
              <a:off x="34290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1" name="Rectangle 80"/>
            <p:cNvSpPr/>
            <p:nvPr/>
          </p:nvSpPr>
          <p:spPr>
            <a:xfrm>
              <a:off x="35814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2" name="Rectangle 81"/>
            <p:cNvSpPr/>
            <p:nvPr/>
          </p:nvSpPr>
          <p:spPr>
            <a:xfrm>
              <a:off x="37338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3" name="Rectangle 82"/>
            <p:cNvSpPr/>
            <p:nvPr/>
          </p:nvSpPr>
          <p:spPr>
            <a:xfrm>
              <a:off x="38862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4" name="Rectangle 83"/>
            <p:cNvSpPr/>
            <p:nvPr/>
          </p:nvSpPr>
          <p:spPr>
            <a:xfrm>
              <a:off x="40386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5" name="Rectangle 84"/>
            <p:cNvSpPr/>
            <p:nvPr/>
          </p:nvSpPr>
          <p:spPr>
            <a:xfrm>
              <a:off x="41910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6" name="Rectangle 85"/>
            <p:cNvSpPr/>
            <p:nvPr/>
          </p:nvSpPr>
          <p:spPr>
            <a:xfrm>
              <a:off x="4343400" y="2269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7" name="Rectangle 86"/>
            <p:cNvSpPr/>
            <p:nvPr/>
          </p:nvSpPr>
          <p:spPr>
            <a:xfrm>
              <a:off x="20574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8" name="Rectangle 87"/>
            <p:cNvSpPr/>
            <p:nvPr/>
          </p:nvSpPr>
          <p:spPr>
            <a:xfrm>
              <a:off x="22098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89" name="Rectangle 88"/>
            <p:cNvSpPr/>
            <p:nvPr/>
          </p:nvSpPr>
          <p:spPr>
            <a:xfrm>
              <a:off x="23622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90" name="Rectangle 89"/>
            <p:cNvSpPr/>
            <p:nvPr/>
          </p:nvSpPr>
          <p:spPr>
            <a:xfrm>
              <a:off x="25146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92" name="Rectangle 91"/>
            <p:cNvSpPr/>
            <p:nvPr/>
          </p:nvSpPr>
          <p:spPr>
            <a:xfrm>
              <a:off x="28194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94" name="Rectangle 93"/>
            <p:cNvSpPr/>
            <p:nvPr/>
          </p:nvSpPr>
          <p:spPr>
            <a:xfrm>
              <a:off x="31242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01" name="Rectangle 100"/>
            <p:cNvSpPr/>
            <p:nvPr/>
          </p:nvSpPr>
          <p:spPr>
            <a:xfrm>
              <a:off x="41910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02" name="Rectangle 101"/>
            <p:cNvSpPr/>
            <p:nvPr/>
          </p:nvSpPr>
          <p:spPr>
            <a:xfrm>
              <a:off x="4343400" y="24217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03" name="Rectangle 102"/>
            <p:cNvSpPr/>
            <p:nvPr/>
          </p:nvSpPr>
          <p:spPr>
            <a:xfrm>
              <a:off x="2057400" y="25741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04" name="Rectangle 103"/>
            <p:cNvSpPr/>
            <p:nvPr/>
          </p:nvSpPr>
          <p:spPr>
            <a:xfrm>
              <a:off x="2209800" y="25741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09" name="Rectangle 108"/>
            <p:cNvSpPr/>
            <p:nvPr/>
          </p:nvSpPr>
          <p:spPr>
            <a:xfrm>
              <a:off x="2971800" y="25741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11" name="Rectangle 110"/>
            <p:cNvSpPr/>
            <p:nvPr/>
          </p:nvSpPr>
          <p:spPr>
            <a:xfrm>
              <a:off x="3276600" y="25741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17" name="Rectangle 116"/>
            <p:cNvSpPr/>
            <p:nvPr/>
          </p:nvSpPr>
          <p:spPr>
            <a:xfrm>
              <a:off x="4191000" y="25741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18" name="Rectangle 117"/>
            <p:cNvSpPr/>
            <p:nvPr/>
          </p:nvSpPr>
          <p:spPr>
            <a:xfrm>
              <a:off x="4343400" y="25741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19" name="Rectangle 118"/>
            <p:cNvSpPr/>
            <p:nvPr/>
          </p:nvSpPr>
          <p:spPr>
            <a:xfrm>
              <a:off x="2057400" y="27265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20" name="Rectangle 119"/>
            <p:cNvSpPr/>
            <p:nvPr/>
          </p:nvSpPr>
          <p:spPr>
            <a:xfrm>
              <a:off x="2209800" y="27265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21" name="Rectangle 120"/>
            <p:cNvSpPr/>
            <p:nvPr/>
          </p:nvSpPr>
          <p:spPr>
            <a:xfrm>
              <a:off x="2362200" y="27265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23" name="Rectangle 122"/>
            <p:cNvSpPr/>
            <p:nvPr/>
          </p:nvSpPr>
          <p:spPr>
            <a:xfrm>
              <a:off x="2667000" y="27265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34" name="Rectangle 133"/>
            <p:cNvSpPr/>
            <p:nvPr/>
          </p:nvSpPr>
          <p:spPr>
            <a:xfrm>
              <a:off x="4343400" y="27265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35" name="Rectangle 134"/>
            <p:cNvSpPr/>
            <p:nvPr/>
          </p:nvSpPr>
          <p:spPr>
            <a:xfrm>
              <a:off x="2057400" y="28789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36" name="Rectangle 135"/>
            <p:cNvSpPr/>
            <p:nvPr/>
          </p:nvSpPr>
          <p:spPr>
            <a:xfrm>
              <a:off x="2209800" y="28789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37" name="Rectangle 136"/>
            <p:cNvSpPr/>
            <p:nvPr/>
          </p:nvSpPr>
          <p:spPr>
            <a:xfrm>
              <a:off x="2362200" y="28789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38" name="Rectangle 137"/>
            <p:cNvSpPr/>
            <p:nvPr/>
          </p:nvSpPr>
          <p:spPr>
            <a:xfrm>
              <a:off x="2514600" y="28789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39" name="Rectangle 138"/>
            <p:cNvSpPr/>
            <p:nvPr/>
          </p:nvSpPr>
          <p:spPr>
            <a:xfrm>
              <a:off x="2667000" y="28789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0" name="Rectangle 149"/>
            <p:cNvSpPr/>
            <p:nvPr/>
          </p:nvSpPr>
          <p:spPr>
            <a:xfrm>
              <a:off x="4343400" y="28789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1" name="Rectangle 150"/>
            <p:cNvSpPr/>
            <p:nvPr/>
          </p:nvSpPr>
          <p:spPr>
            <a:xfrm>
              <a:off x="20574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2" name="Rectangle 151"/>
            <p:cNvSpPr/>
            <p:nvPr/>
          </p:nvSpPr>
          <p:spPr>
            <a:xfrm>
              <a:off x="22098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3" name="Rectangle 152"/>
            <p:cNvSpPr/>
            <p:nvPr/>
          </p:nvSpPr>
          <p:spPr>
            <a:xfrm>
              <a:off x="23622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4" name="Rectangle 153"/>
            <p:cNvSpPr/>
            <p:nvPr/>
          </p:nvSpPr>
          <p:spPr>
            <a:xfrm>
              <a:off x="25146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5" name="Rectangle 154"/>
            <p:cNvSpPr/>
            <p:nvPr/>
          </p:nvSpPr>
          <p:spPr>
            <a:xfrm>
              <a:off x="26670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6" name="Rectangle 155"/>
            <p:cNvSpPr/>
            <p:nvPr/>
          </p:nvSpPr>
          <p:spPr>
            <a:xfrm>
              <a:off x="28194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7" name="Rectangle 156"/>
            <p:cNvSpPr/>
            <p:nvPr/>
          </p:nvSpPr>
          <p:spPr>
            <a:xfrm>
              <a:off x="29718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8" name="Rectangle 157"/>
            <p:cNvSpPr/>
            <p:nvPr/>
          </p:nvSpPr>
          <p:spPr>
            <a:xfrm>
              <a:off x="31242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59" name="Rectangle 158"/>
            <p:cNvSpPr/>
            <p:nvPr/>
          </p:nvSpPr>
          <p:spPr>
            <a:xfrm>
              <a:off x="32766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60" name="Rectangle 159"/>
            <p:cNvSpPr/>
            <p:nvPr/>
          </p:nvSpPr>
          <p:spPr>
            <a:xfrm>
              <a:off x="34290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62" name="Rectangle 161"/>
            <p:cNvSpPr/>
            <p:nvPr/>
          </p:nvSpPr>
          <p:spPr>
            <a:xfrm>
              <a:off x="37338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63" name="Rectangle 162"/>
            <p:cNvSpPr/>
            <p:nvPr/>
          </p:nvSpPr>
          <p:spPr>
            <a:xfrm>
              <a:off x="38862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64" name="Rectangle 163"/>
            <p:cNvSpPr/>
            <p:nvPr/>
          </p:nvSpPr>
          <p:spPr>
            <a:xfrm>
              <a:off x="40386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65" name="Rectangle 164"/>
            <p:cNvSpPr/>
            <p:nvPr/>
          </p:nvSpPr>
          <p:spPr>
            <a:xfrm>
              <a:off x="41910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sp>
          <p:nvSpPr>
            <p:cNvPr id="166" name="Rectangle 165"/>
            <p:cNvSpPr/>
            <p:nvPr/>
          </p:nvSpPr>
          <p:spPr>
            <a:xfrm>
              <a:off x="4343400" y="3031331"/>
              <a:ext cx="76200"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x</a:t>
              </a:r>
            </a:p>
          </p:txBody>
        </p:sp>
      </p:grpSp>
      <p:grpSp>
        <p:nvGrpSpPr>
          <p:cNvPr id="8" name="Group 166"/>
          <p:cNvGrpSpPr/>
          <p:nvPr/>
        </p:nvGrpSpPr>
        <p:grpSpPr>
          <a:xfrm>
            <a:off x="152400" y="1202531"/>
            <a:ext cx="3124200" cy="3657600"/>
            <a:chOff x="5867400" y="1278731"/>
            <a:chExt cx="3124200" cy="3657600"/>
          </a:xfrm>
        </p:grpSpPr>
        <p:grpSp>
          <p:nvGrpSpPr>
            <p:cNvPr id="10" name="Group 80"/>
            <p:cNvGrpSpPr/>
            <p:nvPr/>
          </p:nvGrpSpPr>
          <p:grpSpPr>
            <a:xfrm>
              <a:off x="5867400" y="1278731"/>
              <a:ext cx="3124200" cy="3657600"/>
              <a:chOff x="152400" y="2269331"/>
              <a:chExt cx="6520070" cy="3657600"/>
            </a:xfrm>
          </p:grpSpPr>
          <p:sp>
            <p:nvSpPr>
              <p:cNvPr id="114" name="Rectangle 113"/>
              <p:cNvSpPr/>
              <p:nvPr/>
            </p:nvSpPr>
            <p:spPr>
              <a:xfrm>
                <a:off x="152400" y="2574131"/>
                <a:ext cx="652007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52400" y="2269331"/>
                <a:ext cx="652007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52400" y="2269331"/>
                <a:ext cx="6291296"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122" name="Rectangle 121"/>
            <p:cNvSpPr/>
            <p:nvPr/>
          </p:nvSpPr>
          <p:spPr>
            <a:xfrm>
              <a:off x="5940829" y="1659731"/>
              <a:ext cx="2974571"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CATEGORY</a:t>
              </a:r>
              <a:endParaRPr lang="en-US" sz="1100" b="1" dirty="0">
                <a:solidFill>
                  <a:schemeClr val="tx1"/>
                </a:solidFill>
                <a:latin typeface="Futura Md" pitchFamily="34" charset="0"/>
              </a:endParaRPr>
            </a:p>
          </p:txBody>
        </p:sp>
        <p:sp>
          <p:nvSpPr>
            <p:cNvPr id="124" name="Rectangle 123"/>
            <p:cNvSpPr/>
            <p:nvPr/>
          </p:nvSpPr>
          <p:spPr>
            <a:xfrm>
              <a:off x="5943600" y="3869531"/>
              <a:ext cx="297180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Futura Md" pitchFamily="34" charset="0"/>
                </a:rPr>
                <a:t>CONTENT</a:t>
              </a:r>
              <a:endParaRPr lang="en-US" sz="1100" b="1" dirty="0">
                <a:solidFill>
                  <a:schemeClr val="tx1"/>
                </a:solidFill>
                <a:latin typeface="Futura Md" pitchFamily="34" charset="0"/>
              </a:endParaRPr>
            </a:p>
          </p:txBody>
        </p:sp>
        <p:sp>
          <p:nvSpPr>
            <p:cNvPr id="126" name="Rectangle 125"/>
            <p:cNvSpPr/>
            <p:nvPr/>
          </p:nvSpPr>
          <p:spPr>
            <a:xfrm>
              <a:off x="5943600" y="1964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Overview*</a:t>
              </a:r>
            </a:p>
          </p:txBody>
        </p:sp>
        <p:sp>
          <p:nvSpPr>
            <p:cNvPr id="127" name="Rectangle 126"/>
            <p:cNvSpPr/>
            <p:nvPr/>
          </p:nvSpPr>
          <p:spPr>
            <a:xfrm>
              <a:off x="5943600" y="2193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Top News</a:t>
              </a:r>
            </a:p>
          </p:txBody>
        </p:sp>
        <p:sp>
          <p:nvSpPr>
            <p:cNvPr id="128" name="Rectangle 127"/>
            <p:cNvSpPr/>
            <p:nvPr/>
          </p:nvSpPr>
          <p:spPr>
            <a:xfrm>
              <a:off x="5943600" y="2421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Business</a:t>
              </a:r>
            </a:p>
          </p:txBody>
        </p:sp>
        <p:sp>
          <p:nvSpPr>
            <p:cNvPr id="129" name="Rectangle 128"/>
            <p:cNvSpPr/>
            <p:nvPr/>
          </p:nvSpPr>
          <p:spPr>
            <a:xfrm>
              <a:off x="5943600" y="2650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Sports</a:t>
              </a:r>
            </a:p>
          </p:txBody>
        </p:sp>
        <p:sp>
          <p:nvSpPr>
            <p:cNvPr id="130" name="Rectangle 129"/>
            <p:cNvSpPr/>
            <p:nvPr/>
          </p:nvSpPr>
          <p:spPr>
            <a:xfrm>
              <a:off x="5943600" y="2878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Entertainment</a:t>
              </a:r>
            </a:p>
          </p:txBody>
        </p:sp>
        <p:sp>
          <p:nvSpPr>
            <p:cNvPr id="131" name="Rectangle 130"/>
            <p:cNvSpPr/>
            <p:nvPr/>
          </p:nvSpPr>
          <p:spPr>
            <a:xfrm>
              <a:off x="5943600" y="3107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Oddly Enough</a:t>
              </a:r>
            </a:p>
          </p:txBody>
        </p:sp>
        <p:sp>
          <p:nvSpPr>
            <p:cNvPr id="132" name="Rectangle 131"/>
            <p:cNvSpPr/>
            <p:nvPr/>
          </p:nvSpPr>
          <p:spPr>
            <a:xfrm>
              <a:off x="5943600" y="3336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Domestic</a:t>
              </a:r>
            </a:p>
          </p:txBody>
        </p:sp>
        <p:sp>
          <p:nvSpPr>
            <p:cNvPr id="140" name="Rectangle 139"/>
            <p:cNvSpPr/>
            <p:nvPr/>
          </p:nvSpPr>
          <p:spPr>
            <a:xfrm>
              <a:off x="5943600" y="3564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Technology</a:t>
              </a:r>
            </a:p>
          </p:txBody>
        </p:sp>
        <p:sp>
          <p:nvSpPr>
            <p:cNvPr id="141" name="Rectangle 140"/>
            <p:cNvSpPr/>
            <p:nvPr/>
          </p:nvSpPr>
          <p:spPr>
            <a:xfrm>
              <a:off x="7467600" y="1964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World News</a:t>
              </a:r>
            </a:p>
          </p:txBody>
        </p:sp>
        <p:sp>
          <p:nvSpPr>
            <p:cNvPr id="142" name="Rectangle 141"/>
            <p:cNvSpPr/>
            <p:nvPr/>
          </p:nvSpPr>
          <p:spPr>
            <a:xfrm>
              <a:off x="7467600" y="2193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Health</a:t>
              </a:r>
            </a:p>
          </p:txBody>
        </p:sp>
        <p:sp>
          <p:nvSpPr>
            <p:cNvPr id="143" name="Rectangle 142"/>
            <p:cNvSpPr/>
            <p:nvPr/>
          </p:nvSpPr>
          <p:spPr>
            <a:xfrm>
              <a:off x="7467600" y="2421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Politics</a:t>
              </a:r>
            </a:p>
          </p:txBody>
        </p:sp>
        <p:sp>
          <p:nvSpPr>
            <p:cNvPr id="144" name="Rectangle 143"/>
            <p:cNvSpPr/>
            <p:nvPr/>
          </p:nvSpPr>
          <p:spPr>
            <a:xfrm>
              <a:off x="7467600" y="26503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Internet</a:t>
              </a:r>
            </a:p>
          </p:txBody>
        </p:sp>
        <p:sp>
          <p:nvSpPr>
            <p:cNvPr id="145" name="Rectangle 144"/>
            <p:cNvSpPr/>
            <p:nvPr/>
          </p:nvSpPr>
          <p:spPr>
            <a:xfrm>
              <a:off x="7467600" y="28789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Science</a:t>
              </a:r>
            </a:p>
          </p:txBody>
        </p:sp>
        <p:sp>
          <p:nvSpPr>
            <p:cNvPr id="146" name="Rectangle 145"/>
            <p:cNvSpPr/>
            <p:nvPr/>
          </p:nvSpPr>
          <p:spPr>
            <a:xfrm>
              <a:off x="7467600" y="31075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Lifestyle</a:t>
              </a:r>
            </a:p>
          </p:txBody>
        </p:sp>
        <p:sp>
          <p:nvSpPr>
            <p:cNvPr id="147" name="Rectangle 146"/>
            <p:cNvSpPr/>
            <p:nvPr/>
          </p:nvSpPr>
          <p:spPr>
            <a:xfrm>
              <a:off x="7467600" y="33361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Markets</a:t>
              </a:r>
            </a:p>
          </p:txBody>
        </p:sp>
        <p:sp>
          <p:nvSpPr>
            <p:cNvPr id="148" name="Rectangle 147"/>
            <p:cNvSpPr/>
            <p:nvPr/>
          </p:nvSpPr>
          <p:spPr>
            <a:xfrm>
              <a:off x="7467600" y="3564731"/>
              <a:ext cx="1447800" cy="1745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latin typeface="Futura Md" pitchFamily="34" charset="0"/>
                </a:rPr>
                <a:t>Companies</a:t>
              </a:r>
            </a:p>
          </p:txBody>
        </p:sp>
        <p:sp>
          <p:nvSpPr>
            <p:cNvPr id="149" name="Rectangle 148"/>
            <p:cNvSpPr/>
            <p:nvPr/>
          </p:nvSpPr>
          <p:spPr>
            <a:xfrm>
              <a:off x="5943600" y="4174331"/>
              <a:ext cx="2971800" cy="3269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 Overview:  </a:t>
              </a:r>
            </a:p>
            <a:p>
              <a:pPr marL="225425"/>
              <a:r>
                <a:rPr lang="en-US" sz="900" dirty="0" smtClean="0">
                  <a:solidFill>
                    <a:schemeClr val="tx1"/>
                  </a:solidFill>
                  <a:latin typeface="Futura Md" pitchFamily="34" charset="0"/>
                </a:rPr>
                <a:t>2 summaries from each category</a:t>
              </a:r>
            </a:p>
          </p:txBody>
        </p:sp>
      </p:grpSp>
      <p:sp>
        <p:nvSpPr>
          <p:cNvPr id="161" name="Rectangle 160"/>
          <p:cNvSpPr/>
          <p:nvPr/>
        </p:nvSpPr>
        <p:spPr>
          <a:xfrm>
            <a:off x="228600" y="4479131"/>
            <a:ext cx="2971800" cy="3269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Futura Md" pitchFamily="34" charset="0"/>
              </a:rPr>
              <a:t>Each additional Category:  </a:t>
            </a:r>
          </a:p>
          <a:p>
            <a:pPr marL="225425"/>
            <a:r>
              <a:rPr lang="en-US" sz="900" dirty="0" smtClean="0">
                <a:solidFill>
                  <a:schemeClr val="tx1"/>
                </a:solidFill>
                <a:latin typeface="Futura Md" pitchFamily="34" charset="0"/>
              </a:rPr>
              <a:t>2 full stories and 8 summaries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3"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2787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964531"/>
              <a:ext cx="3048000" cy="415474"/>
            </a:xfrm>
            <a:prstGeom prst="rect">
              <a:avLst/>
            </a:prstGeom>
            <a:noFill/>
          </p:spPr>
          <p:txBody>
            <a:bodyPr wrap="square" lIns="91416" tIns="45708" rIns="91416" bIns="45708">
              <a:spAutoFit/>
            </a:bodyPr>
            <a:lstStyle/>
            <a:p>
              <a:r>
                <a:rPr lang="en-US" sz="1000" dirty="0" smtClean="0">
                  <a:ln w="254000">
                    <a:noFill/>
                    <a:prstDash val="solid"/>
                  </a:ln>
                  <a:solidFill>
                    <a:schemeClr val="tx1">
                      <a:lumMod val="85000"/>
                      <a:lumOff val="15000"/>
                    </a:schemeClr>
                  </a:solidFill>
                  <a:effectLst/>
                  <a:latin typeface="Futura Md" pitchFamily="34" charset="0"/>
                  <a:cs typeface="Aharoni" pitchFamily="2" charset="-79"/>
                </a:rPr>
                <a:t>Print articles and analysis in a snap to keep close to vital industry information – banking, healthcare and more.</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699925"/>
            <a:ext cx="2209800" cy="137213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123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123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4" name="Group 57"/>
          <p:cNvGrpSpPr/>
          <p:nvPr/>
        </p:nvGrpSpPr>
        <p:grpSpPr>
          <a:xfrm>
            <a:off x="252462" y="3890111"/>
            <a:ext cx="2033538" cy="970020"/>
            <a:chOff x="1219200" y="364331"/>
            <a:chExt cx="9424938" cy="4495800"/>
          </a:xfrm>
        </p:grpSpPr>
        <p:grpSp>
          <p:nvGrpSpPr>
            <p:cNvPr id="5" name="Group 34"/>
            <p:cNvGrpSpPr/>
            <p:nvPr/>
          </p:nvGrpSpPr>
          <p:grpSpPr>
            <a:xfrm>
              <a:off x="1219200" y="364331"/>
              <a:ext cx="9424938" cy="4495800"/>
              <a:chOff x="381000" y="1431131"/>
              <a:chExt cx="7064272" cy="3369736"/>
            </a:xfrm>
          </p:grpSpPr>
          <p:grpSp>
            <p:nvGrpSpPr>
              <p:cNvPr id="6"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8"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5"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0" name="Group 56"/>
            <p:cNvGrpSpPr/>
            <p:nvPr/>
          </p:nvGrpSpPr>
          <p:grpSpPr>
            <a:xfrm>
              <a:off x="3200400" y="836695"/>
              <a:ext cx="5638800" cy="3323884"/>
              <a:chOff x="5486400" y="836695"/>
              <a:chExt cx="5638800" cy="3323884"/>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55"/>
              <p:cNvGrpSpPr/>
              <p:nvPr/>
            </p:nvGrpSpPr>
            <p:grpSpPr>
              <a:xfrm>
                <a:off x="5492335" y="836695"/>
                <a:ext cx="5632865" cy="3323884"/>
                <a:chOff x="5492335" y="836695"/>
                <a:chExt cx="5632865" cy="3323884"/>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sp>
              <p:nvSpPr>
                <p:cNvPr id="55" name="Rectangle 54"/>
                <p:cNvSpPr/>
                <p:nvPr/>
              </p:nvSpPr>
              <p:spPr>
                <a:xfrm>
                  <a:off x="5513609" y="3447458"/>
                  <a:ext cx="2119009" cy="713121"/>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grpSp>
        </p:grpSp>
      </p:grpSp>
      <p:grpSp>
        <p:nvGrpSpPr>
          <p:cNvPr id="13" name="Group 103"/>
          <p:cNvGrpSpPr/>
          <p:nvPr/>
        </p:nvGrpSpPr>
        <p:grpSpPr>
          <a:xfrm>
            <a:off x="2438400" y="3412331"/>
            <a:ext cx="1295400" cy="1659732"/>
            <a:chOff x="990600" y="3031331"/>
            <a:chExt cx="1676400" cy="1659732"/>
          </a:xfrm>
        </p:grpSpPr>
        <p:sp>
          <p:nvSpPr>
            <p:cNvPr id="105" name="Rectangle 104"/>
            <p:cNvSpPr/>
            <p:nvPr/>
          </p:nvSpPr>
          <p:spPr>
            <a:xfrm>
              <a:off x="990600" y="3318925"/>
              <a:ext cx="1600200" cy="137213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4" name="Group 59"/>
          <p:cNvGrpSpPr/>
          <p:nvPr/>
        </p:nvGrpSpPr>
        <p:grpSpPr>
          <a:xfrm>
            <a:off x="3733800" y="1278731"/>
            <a:ext cx="2743200" cy="3793332"/>
            <a:chOff x="990600" y="1278731"/>
            <a:chExt cx="2886635" cy="3793332"/>
          </a:xfrm>
        </p:grpSpPr>
        <p:sp>
          <p:nvSpPr>
            <p:cNvPr id="61" name="Rectangle 60"/>
            <p:cNvSpPr/>
            <p:nvPr/>
          </p:nvSpPr>
          <p:spPr>
            <a:xfrm>
              <a:off x="990600" y="1583531"/>
              <a:ext cx="2510117" cy="34885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90600" y="1278731"/>
              <a:ext cx="2510117"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78731"/>
              <a:ext cx="2886635"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pic>
        <p:nvPicPr>
          <p:cNvPr id="31746" name="Picture 2" descr="http://www.germany-map.org/images/germany-flag.gif"/>
          <p:cNvPicPr>
            <a:picLocks noChangeAspect="1" noChangeArrowheads="1"/>
          </p:cNvPicPr>
          <p:nvPr/>
        </p:nvPicPr>
        <p:blipFill>
          <a:blip r:embed="rId6" cstate="print"/>
          <a:srcRect/>
          <a:stretch>
            <a:fillRect/>
          </a:stretch>
        </p:blipFill>
        <p:spPr bwMode="auto">
          <a:xfrm>
            <a:off x="2819400" y="4196682"/>
            <a:ext cx="457200" cy="282449"/>
          </a:xfrm>
          <a:prstGeom prst="rect">
            <a:avLst/>
          </a:prstGeom>
          <a:noFill/>
          <a:ln>
            <a:solidFill>
              <a:schemeClr val="tx1"/>
            </a:solidFill>
          </a:ln>
          <a:effectLst>
            <a:outerShdw blurRad="50800" dist="38100" dir="2700000" algn="tl" rotWithShape="0">
              <a:prstClr val="black">
                <a:alpha val="40000"/>
              </a:prstClr>
            </a:outerShdw>
          </a:effectLst>
        </p:spPr>
      </p:pic>
      <p:sp>
        <p:nvSpPr>
          <p:cNvPr id="73" name="Rectangle 72"/>
          <p:cNvSpPr/>
          <p:nvPr/>
        </p:nvSpPr>
        <p:spPr>
          <a:xfrm>
            <a:off x="5264" y="-91595"/>
            <a:ext cx="3289698" cy="1323415"/>
          </a:xfrm>
          <a:prstGeom prst="rect">
            <a:avLst/>
          </a:prstGeom>
          <a:noFill/>
        </p:spPr>
        <p:txBody>
          <a:bodyPr wrap="none" lIns="91416" tIns="45708" rIns="91416" bIns="45708">
            <a:spAutoFit/>
          </a:bodyPr>
          <a:lstStyle/>
          <a:p>
            <a:r>
              <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FOCUS</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64" name="Picture 7"/>
          <p:cNvPicPr>
            <a:picLocks noChangeAspect="1" noChangeArrowheads="1"/>
          </p:cNvPicPr>
          <p:nvPr/>
        </p:nvPicPr>
        <p:blipFill>
          <a:blip r:embed="rId7" cstate="print"/>
          <a:srcRect/>
          <a:stretch>
            <a:fillRect/>
          </a:stretch>
        </p:blipFill>
        <p:spPr bwMode="auto">
          <a:xfrm>
            <a:off x="7620000" y="135731"/>
            <a:ext cx="1295400" cy="1295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5" name="Picture 7"/>
          <p:cNvPicPr>
            <a:picLocks noChangeAspect="1" noChangeArrowheads="1"/>
          </p:cNvPicPr>
          <p:nvPr/>
        </p:nvPicPr>
        <p:blipFill>
          <a:blip r:embed="rId7" cstate="print"/>
          <a:srcRect/>
          <a:stretch>
            <a:fillRect/>
          </a:stretch>
        </p:blipFill>
        <p:spPr bwMode="auto">
          <a:xfrm>
            <a:off x="762000" y="4250531"/>
            <a:ext cx="304800" cy="3048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grpSp>
        <p:nvGrpSpPr>
          <p:cNvPr id="15" name="Group 81"/>
          <p:cNvGrpSpPr/>
          <p:nvPr/>
        </p:nvGrpSpPr>
        <p:grpSpPr>
          <a:xfrm>
            <a:off x="152400" y="2269331"/>
            <a:ext cx="3505200" cy="1066800"/>
            <a:chOff x="2590800" y="1583531"/>
            <a:chExt cx="6400800" cy="1066800"/>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sp>
          <p:nvSpPr>
            <p:cNvPr id="21" name="Rectangle 20"/>
            <p:cNvSpPr/>
            <p:nvPr/>
          </p:nvSpPr>
          <p:spPr>
            <a:xfrm>
              <a:off x="2667001" y="1888331"/>
              <a:ext cx="6324599" cy="707862"/>
            </a:xfrm>
            <a:prstGeom prst="rect">
              <a:avLst/>
            </a:prstGeom>
            <a:noFill/>
          </p:spPr>
          <p:txBody>
            <a:bodyPr wrap="square" lIns="91416" tIns="45708" rIns="91416" bIns="45708">
              <a:spAutoFit/>
            </a:bodyPr>
            <a:lstStyle/>
            <a:p>
              <a:r>
                <a:rPr lang="en-US" sz="1000" dirty="0" smtClean="0">
                  <a:ln w="254000">
                    <a:noFill/>
                    <a:prstDash val="solid"/>
                  </a:ln>
                  <a:solidFill>
                    <a:schemeClr val="tx1">
                      <a:lumMod val="85000"/>
                      <a:lumOff val="15000"/>
                    </a:schemeClr>
                  </a:solidFill>
                  <a:effectLst/>
                  <a:latin typeface="Futura Md" pitchFamily="34" charset="0"/>
                  <a:cs typeface="Aharoni" pitchFamily="2" charset="-79"/>
                </a:rPr>
                <a:t>FOCUS Online delivers fast access to news and analysis formatted for print from the industries that affect you most – banking, healthcare, energy, travel, insurance and more.  Simply use the touchscreen to get the prints you want.</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grpSp>
      <p:pic>
        <p:nvPicPr>
          <p:cNvPr id="69" name="Picture 6" descr="http://3.bp.blogspot.com/_oWfw6hi5skI/SRcpdaBozLI/AAAAAAAABTo/RI22T47FOMs/S220/FocusLogo.jpg"/>
          <p:cNvPicPr>
            <a:picLocks noChangeAspect="1" noChangeArrowheads="1"/>
          </p:cNvPicPr>
          <p:nvPr/>
        </p:nvPicPr>
        <p:blipFill>
          <a:blip r:embed="rId8" cstate="print">
            <a:clrChange>
              <a:clrFrom>
                <a:srgbClr val="FFFDFB"/>
              </a:clrFrom>
              <a:clrTo>
                <a:srgbClr val="FFFDFB">
                  <a:alpha val="0"/>
                </a:srgbClr>
              </a:clrTo>
            </a:clrChange>
          </a:blip>
          <a:srcRect/>
          <a:stretch>
            <a:fillRect/>
          </a:stretch>
        </p:blipFill>
        <p:spPr bwMode="auto">
          <a:xfrm>
            <a:off x="6253348" y="71406"/>
            <a:ext cx="987773" cy="533400"/>
          </a:xfrm>
          <a:prstGeom prst="rect">
            <a:avLst/>
          </a:prstGeom>
          <a:noFill/>
        </p:spPr>
      </p:pic>
      <p:sp>
        <p:nvSpPr>
          <p:cNvPr id="48" name="Rectangle 47"/>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German</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89" name="Group 88"/>
          <p:cNvGrpSpPr/>
          <p:nvPr/>
        </p:nvGrpSpPr>
        <p:grpSpPr>
          <a:xfrm>
            <a:off x="3807230" y="1659731"/>
            <a:ext cx="2215340" cy="3253831"/>
            <a:chOff x="3807230" y="1659731"/>
            <a:chExt cx="2215340" cy="2799808"/>
          </a:xfrm>
        </p:grpSpPr>
        <p:sp>
          <p:nvSpPr>
            <p:cNvPr id="52" name="Rectangle 51"/>
            <p:cNvSpPr/>
            <p:nvPr/>
          </p:nvSpPr>
          <p:spPr>
            <a:xfrm>
              <a:off x="3807230" y="1659731"/>
              <a:ext cx="221257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CATEGORY</a:t>
              </a:r>
              <a:endParaRPr lang="en-US" sz="1200" b="1" dirty="0">
                <a:solidFill>
                  <a:schemeClr val="tx1"/>
                </a:solidFill>
                <a:latin typeface="Futura Md" pitchFamily="34" charset="0"/>
              </a:endParaRPr>
            </a:p>
          </p:txBody>
        </p:sp>
        <p:sp>
          <p:nvSpPr>
            <p:cNvPr id="54" name="Rectangle 53"/>
            <p:cNvSpPr/>
            <p:nvPr/>
          </p:nvSpPr>
          <p:spPr>
            <a:xfrm>
              <a:off x="3809076" y="1981199"/>
              <a:ext cx="1067723" cy="418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latin typeface="Futura Md" pitchFamily="34" charset="0"/>
                </a:rPr>
                <a:t>Politik</a:t>
              </a:r>
              <a:endParaRPr lang="en-US" sz="1400" dirty="0" smtClean="0">
                <a:solidFill>
                  <a:schemeClr val="tx1"/>
                </a:solidFill>
                <a:latin typeface="Futura Md" pitchFamily="34" charset="0"/>
              </a:endParaRPr>
            </a:p>
            <a:p>
              <a:pPr algn="ctr"/>
              <a:r>
                <a:rPr lang="en-US" sz="900" dirty="0" smtClean="0">
                  <a:solidFill>
                    <a:schemeClr val="tx1"/>
                  </a:solidFill>
                  <a:latin typeface="Futura Md" pitchFamily="34" charset="0"/>
                </a:rPr>
                <a:t>(Politics)</a:t>
              </a:r>
            </a:p>
          </p:txBody>
        </p:sp>
        <p:sp>
          <p:nvSpPr>
            <p:cNvPr id="79" name="Rectangle 78"/>
            <p:cNvSpPr/>
            <p:nvPr/>
          </p:nvSpPr>
          <p:spPr>
            <a:xfrm>
              <a:off x="3810000" y="2503842"/>
              <a:ext cx="1067723" cy="418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latin typeface="Futura Md" pitchFamily="34" charset="0"/>
                </a:rPr>
                <a:t>Wirtschaft</a:t>
              </a:r>
              <a:endParaRPr lang="en-US" sz="1400" dirty="0" smtClean="0">
                <a:solidFill>
                  <a:schemeClr val="tx1"/>
                </a:solidFill>
                <a:latin typeface="Futura Md" pitchFamily="34" charset="0"/>
              </a:endParaRPr>
            </a:p>
            <a:p>
              <a:pPr algn="ctr"/>
              <a:r>
                <a:rPr lang="en-US" sz="900" dirty="0" smtClean="0">
                  <a:solidFill>
                    <a:schemeClr val="tx1"/>
                  </a:solidFill>
                  <a:latin typeface="Futura Md" pitchFamily="34" charset="0"/>
                </a:rPr>
                <a:t>(Economy)</a:t>
              </a:r>
            </a:p>
          </p:txBody>
        </p:sp>
        <p:sp>
          <p:nvSpPr>
            <p:cNvPr id="80" name="Rectangle 79"/>
            <p:cNvSpPr/>
            <p:nvPr/>
          </p:nvSpPr>
          <p:spPr>
            <a:xfrm>
              <a:off x="3809077" y="3026486"/>
              <a:ext cx="1067723" cy="418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latin typeface="Futura Md" pitchFamily="34" charset="0"/>
                </a:rPr>
                <a:t>Finanzen</a:t>
              </a:r>
              <a:endParaRPr lang="en-US" sz="1200" dirty="0" smtClean="0">
                <a:solidFill>
                  <a:schemeClr val="tx1"/>
                </a:solidFill>
                <a:latin typeface="Futura Md" pitchFamily="34" charset="0"/>
              </a:endParaRPr>
            </a:p>
            <a:p>
              <a:pPr algn="ctr"/>
              <a:r>
                <a:rPr lang="en-US" sz="800" dirty="0" smtClean="0">
                  <a:solidFill>
                    <a:schemeClr val="tx1"/>
                  </a:solidFill>
                  <a:latin typeface="Futura Md" pitchFamily="34" charset="0"/>
                </a:rPr>
                <a:t>(Finance)</a:t>
              </a:r>
            </a:p>
          </p:txBody>
        </p:sp>
        <p:sp>
          <p:nvSpPr>
            <p:cNvPr id="81" name="Rectangle 80"/>
            <p:cNvSpPr/>
            <p:nvPr/>
          </p:nvSpPr>
          <p:spPr>
            <a:xfrm>
              <a:off x="4953000" y="1964531"/>
              <a:ext cx="1067723" cy="418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Digital</a:t>
              </a:r>
            </a:p>
            <a:p>
              <a:pPr algn="ctr"/>
              <a:r>
                <a:rPr lang="en-US" sz="900" dirty="0" smtClean="0">
                  <a:solidFill>
                    <a:schemeClr val="tx1"/>
                  </a:solidFill>
                  <a:latin typeface="Futura Md" pitchFamily="34" charset="0"/>
                </a:rPr>
                <a:t>(Digital Industry)</a:t>
              </a:r>
            </a:p>
          </p:txBody>
        </p:sp>
        <p:sp>
          <p:nvSpPr>
            <p:cNvPr id="82" name="Rectangle 81"/>
            <p:cNvSpPr/>
            <p:nvPr/>
          </p:nvSpPr>
          <p:spPr>
            <a:xfrm>
              <a:off x="4953000" y="2497931"/>
              <a:ext cx="1067723" cy="418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latin typeface="Futura Md" pitchFamily="34" charset="0"/>
                </a:rPr>
                <a:t>Karriere</a:t>
              </a:r>
              <a:endParaRPr lang="en-US" sz="1400" dirty="0" smtClean="0">
                <a:solidFill>
                  <a:schemeClr val="tx1"/>
                </a:solidFill>
                <a:latin typeface="Futura Md" pitchFamily="34" charset="0"/>
              </a:endParaRPr>
            </a:p>
            <a:p>
              <a:pPr algn="ctr"/>
              <a:r>
                <a:rPr lang="en-US" sz="900" dirty="0" smtClean="0">
                  <a:solidFill>
                    <a:schemeClr val="tx1"/>
                  </a:solidFill>
                  <a:latin typeface="Futura Md" pitchFamily="34" charset="0"/>
                </a:rPr>
                <a:t>(Career)</a:t>
              </a:r>
            </a:p>
          </p:txBody>
        </p:sp>
        <p:sp>
          <p:nvSpPr>
            <p:cNvPr id="83" name="Rectangle 82"/>
            <p:cNvSpPr/>
            <p:nvPr/>
          </p:nvSpPr>
          <p:spPr>
            <a:xfrm>
              <a:off x="4953000" y="3031331"/>
              <a:ext cx="1067723" cy="418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latin typeface="Futura Md" pitchFamily="34" charset="0"/>
                </a:rPr>
                <a:t>Immobilien</a:t>
              </a:r>
              <a:endParaRPr lang="en-US" sz="1400" dirty="0" smtClean="0">
                <a:solidFill>
                  <a:schemeClr val="tx1"/>
                </a:solidFill>
                <a:latin typeface="Futura Md" pitchFamily="34" charset="0"/>
              </a:endParaRPr>
            </a:p>
            <a:p>
              <a:pPr algn="ctr"/>
              <a:r>
                <a:rPr lang="en-US" sz="900" dirty="0" smtClean="0">
                  <a:solidFill>
                    <a:schemeClr val="tx1"/>
                  </a:solidFill>
                  <a:latin typeface="Futura Md" pitchFamily="34" charset="0"/>
                </a:rPr>
                <a:t>(Real Estate)</a:t>
              </a:r>
            </a:p>
          </p:txBody>
        </p:sp>
        <p:sp>
          <p:nvSpPr>
            <p:cNvPr id="87" name="Rectangle 86"/>
            <p:cNvSpPr/>
            <p:nvPr/>
          </p:nvSpPr>
          <p:spPr>
            <a:xfrm>
              <a:off x="3810000" y="3564731"/>
              <a:ext cx="2212570" cy="22860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CONTENT</a:t>
              </a:r>
              <a:endParaRPr lang="en-US" sz="1200" b="1" dirty="0">
                <a:solidFill>
                  <a:schemeClr val="tx1"/>
                </a:solidFill>
                <a:latin typeface="Futura Md" pitchFamily="34" charset="0"/>
              </a:endParaRPr>
            </a:p>
          </p:txBody>
        </p:sp>
        <p:sp>
          <p:nvSpPr>
            <p:cNvPr id="88" name="Rectangle 87"/>
            <p:cNvSpPr/>
            <p:nvPr/>
          </p:nvSpPr>
          <p:spPr>
            <a:xfrm>
              <a:off x="3810000" y="3889024"/>
              <a:ext cx="2209800" cy="5705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Futura Md" pitchFamily="34" charset="0"/>
                </a:rPr>
                <a:t>Each Category:</a:t>
              </a:r>
            </a:p>
            <a:p>
              <a:pPr marL="231775"/>
              <a:r>
                <a:rPr lang="en-US" sz="1200" dirty="0" smtClean="0">
                  <a:solidFill>
                    <a:schemeClr val="tx1"/>
                  </a:solidFill>
                  <a:latin typeface="Futura Md" pitchFamily="34" charset="0"/>
                </a:rPr>
                <a:t>1 full story and maximum </a:t>
              </a:r>
            </a:p>
            <a:p>
              <a:pPr marL="231775"/>
              <a:r>
                <a:rPr lang="en-US" sz="1200" dirty="0" smtClean="0">
                  <a:solidFill>
                    <a:schemeClr val="tx1"/>
                  </a:solidFill>
                  <a:latin typeface="Futura Md" pitchFamily="34" charset="0"/>
                </a:rPr>
                <a:t>of 25 news teasers</a:t>
              </a:r>
            </a:p>
          </p:txBody>
        </p:sp>
      </p:grpSp>
      <p:grpSp>
        <p:nvGrpSpPr>
          <p:cNvPr id="16" name="Group 50"/>
          <p:cNvGrpSpPr/>
          <p:nvPr/>
        </p:nvGrpSpPr>
        <p:grpSpPr>
          <a:xfrm>
            <a:off x="6083074" y="1513342"/>
            <a:ext cx="2375126" cy="3041989"/>
            <a:chOff x="7634834" y="-3204859"/>
            <a:chExt cx="8576297" cy="10984262"/>
          </a:xfrm>
        </p:grpSpPr>
        <p:pic>
          <p:nvPicPr>
            <p:cNvPr id="7171" name="Picture 3"/>
            <p:cNvPicPr>
              <a:picLocks noChangeAspect="1" noChangeArrowheads="1"/>
            </p:cNvPicPr>
            <p:nvPr/>
          </p:nvPicPr>
          <p:blipFill>
            <a:blip r:embed="rId9" cstate="print"/>
            <a:srcRect l="5955" t="4893" r="7297" b="2748"/>
            <a:stretch>
              <a:fillRect/>
            </a:stretch>
          </p:blipFill>
          <p:spPr bwMode="auto">
            <a:xfrm rot="856952">
              <a:off x="9534797" y="-3204859"/>
              <a:ext cx="6676334" cy="9421744"/>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170" name="Picture 2"/>
            <p:cNvPicPr>
              <a:picLocks noChangeAspect="1" noChangeArrowheads="1"/>
            </p:cNvPicPr>
            <p:nvPr/>
          </p:nvPicPr>
          <p:blipFill>
            <a:blip r:embed="rId10" cstate="print"/>
            <a:srcRect l="5661" t="4127" r="9422" b="3484"/>
            <a:stretch>
              <a:fillRect/>
            </a:stretch>
          </p:blipFill>
          <p:spPr bwMode="auto">
            <a:xfrm rot="20918295">
              <a:off x="7634834" y="-1566295"/>
              <a:ext cx="6551543" cy="934569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851624"/>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Connect to Yahoo!7 to print news – world and national headlines, sports and more – as quick and easy as a touch.</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505200" cy="1143000"/>
            <a:chOff x="2590800" y="1583531"/>
            <a:chExt cx="6400800" cy="1143000"/>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95559"/>
              <a:ext cx="6324599" cy="830972"/>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With fast access to Yahoo!7 directly from your printer, you can get the information you want without having to use a PC – world and national news, headlines, sports and more.</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76125"/>
            <a:ext cx="22098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400" y="3488531"/>
            <a:ext cx="1295400" cy="1524000"/>
            <a:chOff x="990600" y="3031331"/>
            <a:chExt cx="1676400" cy="1524000"/>
          </a:xfrm>
        </p:grpSpPr>
        <p:sp>
          <p:nvSpPr>
            <p:cNvPr id="105" name="Rectangle 104"/>
            <p:cNvSpPr/>
            <p:nvPr/>
          </p:nvSpPr>
          <p:spPr>
            <a:xfrm>
              <a:off x="990600" y="3318925"/>
              <a:ext cx="16002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15" name="Group 59"/>
          <p:cNvGrpSpPr/>
          <p:nvPr/>
        </p:nvGrpSpPr>
        <p:grpSpPr>
          <a:xfrm>
            <a:off x="3733800" y="1354931"/>
            <a:ext cx="2819400" cy="3657600"/>
            <a:chOff x="990600" y="1278731"/>
            <a:chExt cx="2392218" cy="3657600"/>
          </a:xfrm>
        </p:grpSpPr>
        <p:sp>
          <p:nvSpPr>
            <p:cNvPr id="61" name="Rectangle 60"/>
            <p:cNvSpPr/>
            <p:nvPr/>
          </p:nvSpPr>
          <p:spPr>
            <a:xfrm>
              <a:off x="990600" y="1583531"/>
              <a:ext cx="21336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0600" y="1278731"/>
              <a:ext cx="2392218"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73" name="Rectangle 72"/>
          <p:cNvSpPr/>
          <p:nvPr/>
        </p:nvSpPr>
        <p:spPr>
          <a:xfrm>
            <a:off x="5264" y="-91595"/>
            <a:ext cx="3897942" cy="1323415"/>
          </a:xfrm>
          <a:prstGeom prst="rect">
            <a:avLst/>
          </a:prstGeom>
          <a:noFill/>
        </p:spPr>
        <p:txBody>
          <a:bodyPr wrap="none" lIns="91416" tIns="45708" rIns="91416" bIns="45708">
            <a:spAutoFit/>
          </a:bodyPr>
          <a:lstStyle/>
          <a:p>
            <a:r>
              <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Yahoo!7</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64" name="Picture 4"/>
          <p:cNvPicPr>
            <a:picLocks noChangeAspect="1" noChangeArrowheads="1"/>
          </p:cNvPicPr>
          <p:nvPr/>
        </p:nvPicPr>
        <p:blipFill>
          <a:blip r:embed="rId5" cstate="print"/>
          <a:srcRect/>
          <a:stretch>
            <a:fillRect/>
          </a:stretch>
        </p:blipFill>
        <p:spPr bwMode="auto">
          <a:xfrm>
            <a:off x="7620000" y="135731"/>
            <a:ext cx="1295400" cy="1295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5" name="Picture 4"/>
          <p:cNvPicPr>
            <a:picLocks noChangeAspect="1" noChangeArrowheads="1"/>
          </p:cNvPicPr>
          <p:nvPr/>
        </p:nvPicPr>
        <p:blipFill>
          <a:blip r:embed="rId5" cstate="print"/>
          <a:srcRect/>
          <a:stretch>
            <a:fillRect/>
          </a:stretch>
        </p:blipFill>
        <p:spPr bwMode="auto">
          <a:xfrm>
            <a:off x="762000" y="4250531"/>
            <a:ext cx="304800" cy="3048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66" name="Picture 9" descr="C:\Users\jablonje\AppData\Local\Microsoft\Windows\Temporary Internet Files\Content.IE5\SZXY5RO2\MC900001198[1].wmf"/>
          <p:cNvPicPr>
            <a:picLocks noChangeAspect="1" noChangeArrowheads="1"/>
          </p:cNvPicPr>
          <p:nvPr/>
        </p:nvPicPr>
        <p:blipFill>
          <a:blip r:embed="rId6" cstate="print"/>
          <a:srcRect/>
          <a:stretch>
            <a:fillRect/>
          </a:stretch>
        </p:blipFill>
        <p:spPr bwMode="auto">
          <a:xfrm>
            <a:off x="2743200" y="4207375"/>
            <a:ext cx="536011" cy="271756"/>
          </a:xfrm>
          <a:prstGeom prst="rect">
            <a:avLst/>
          </a:prstGeom>
          <a:noFill/>
          <a:ln>
            <a:solidFill>
              <a:schemeClr val="tx1"/>
            </a:solidFill>
          </a:ln>
          <a:effectLst>
            <a:outerShdw blurRad="50800" dist="38100" dir="2700000" algn="tl" rotWithShape="0">
              <a:prstClr val="black">
                <a:alpha val="40000"/>
              </a:prstClr>
            </a:outerShdw>
          </a:effectLst>
        </p:spPr>
      </p:pic>
      <p:pic>
        <p:nvPicPr>
          <p:cNvPr id="69" name="Picture 2" descr="http://l.yimg.com/au.yimg.com/i/pr/yahoo7_rgb_inverter.jpg"/>
          <p:cNvPicPr>
            <a:picLocks noChangeAspect="1" noChangeArrowheads="1"/>
          </p:cNvPicPr>
          <p:nvPr/>
        </p:nvPicPr>
        <p:blipFill>
          <a:blip r:embed="rId7" cstate="print"/>
          <a:srcRect l="9045" t="22070" r="6533" b="26432"/>
          <a:stretch>
            <a:fillRect/>
          </a:stretch>
        </p:blipFill>
        <p:spPr bwMode="auto">
          <a:xfrm>
            <a:off x="5816209" y="135731"/>
            <a:ext cx="1523987" cy="381000"/>
          </a:xfrm>
          <a:prstGeom prst="rect">
            <a:avLst/>
          </a:prstGeom>
          <a:noFill/>
        </p:spPr>
      </p:pic>
      <p:sp>
        <p:nvSpPr>
          <p:cNvPr id="52" name="Rectangle 51"/>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sp>
        <p:nvSpPr>
          <p:cNvPr id="56" name="Rectangle 55"/>
          <p:cNvSpPr/>
          <p:nvPr/>
        </p:nvSpPr>
        <p:spPr>
          <a:xfrm>
            <a:off x="3880660" y="1698861"/>
            <a:ext cx="2212570" cy="26567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CATEGORY</a:t>
            </a:r>
            <a:endParaRPr lang="en-US" sz="1200" b="1" dirty="0">
              <a:solidFill>
                <a:schemeClr val="tx1"/>
              </a:solidFill>
              <a:latin typeface="Futura Md" pitchFamily="34" charset="0"/>
            </a:endParaRPr>
          </a:p>
        </p:txBody>
      </p:sp>
      <p:sp>
        <p:nvSpPr>
          <p:cNvPr id="57" name="Rectangle 56"/>
          <p:cNvSpPr/>
          <p:nvPr/>
        </p:nvSpPr>
        <p:spPr>
          <a:xfrm>
            <a:off x="3882506" y="2040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Top Stories</a:t>
            </a:r>
            <a:endParaRPr lang="en-US" sz="900" dirty="0" smtClean="0">
              <a:solidFill>
                <a:schemeClr val="tx1"/>
              </a:solidFill>
              <a:latin typeface="Futura Md" pitchFamily="34" charset="0"/>
            </a:endParaRPr>
          </a:p>
        </p:txBody>
      </p:sp>
      <p:sp>
        <p:nvSpPr>
          <p:cNvPr id="70" name="Rectangle 69"/>
          <p:cNvSpPr/>
          <p:nvPr/>
        </p:nvSpPr>
        <p:spPr>
          <a:xfrm>
            <a:off x="3883430" y="3972619"/>
            <a:ext cx="2212570" cy="26567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CONTENT</a:t>
            </a:r>
            <a:endParaRPr lang="en-US" sz="1200" b="1" dirty="0">
              <a:solidFill>
                <a:schemeClr val="tx1"/>
              </a:solidFill>
              <a:latin typeface="Futura Md" pitchFamily="34" charset="0"/>
            </a:endParaRPr>
          </a:p>
        </p:txBody>
      </p:sp>
      <p:sp>
        <p:nvSpPr>
          <p:cNvPr id="71" name="Rectangle 70"/>
          <p:cNvSpPr/>
          <p:nvPr/>
        </p:nvSpPr>
        <p:spPr>
          <a:xfrm>
            <a:off x="3883430" y="4349500"/>
            <a:ext cx="2209800" cy="5868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Futura Md" pitchFamily="34" charset="0"/>
              </a:rPr>
              <a:t>Each Category:</a:t>
            </a:r>
          </a:p>
          <a:p>
            <a:pPr marL="231775"/>
            <a:r>
              <a:rPr lang="en-US" sz="1200" dirty="0" smtClean="0">
                <a:solidFill>
                  <a:schemeClr val="tx1"/>
                </a:solidFill>
                <a:latin typeface="Futura Md" pitchFamily="34" charset="0"/>
              </a:rPr>
              <a:t>3 full news articles + 7 short summaries</a:t>
            </a:r>
          </a:p>
        </p:txBody>
      </p:sp>
      <p:sp>
        <p:nvSpPr>
          <p:cNvPr id="72" name="Rectangle 71"/>
          <p:cNvSpPr/>
          <p:nvPr/>
        </p:nvSpPr>
        <p:spPr>
          <a:xfrm>
            <a:off x="3886200" y="2421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World</a:t>
            </a:r>
            <a:endParaRPr lang="en-US" sz="900" dirty="0" smtClean="0">
              <a:solidFill>
                <a:schemeClr val="tx1"/>
              </a:solidFill>
              <a:latin typeface="Futura Md" pitchFamily="34" charset="0"/>
            </a:endParaRPr>
          </a:p>
        </p:txBody>
      </p:sp>
      <p:sp>
        <p:nvSpPr>
          <p:cNvPr id="75" name="Rectangle 74"/>
          <p:cNvSpPr/>
          <p:nvPr/>
        </p:nvSpPr>
        <p:spPr>
          <a:xfrm>
            <a:off x="3886200" y="2802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Business</a:t>
            </a:r>
            <a:endParaRPr lang="en-US" sz="900" dirty="0" smtClean="0">
              <a:solidFill>
                <a:schemeClr val="tx1"/>
              </a:solidFill>
              <a:latin typeface="Futura Md" pitchFamily="34" charset="0"/>
            </a:endParaRPr>
          </a:p>
        </p:txBody>
      </p:sp>
      <p:sp>
        <p:nvSpPr>
          <p:cNvPr id="79" name="Rectangle 78"/>
          <p:cNvSpPr/>
          <p:nvPr/>
        </p:nvSpPr>
        <p:spPr>
          <a:xfrm>
            <a:off x="3886200" y="3183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Sport</a:t>
            </a:r>
            <a:endParaRPr lang="en-US" sz="900" dirty="0" smtClean="0">
              <a:solidFill>
                <a:schemeClr val="tx1"/>
              </a:solidFill>
              <a:latin typeface="Futura Md" pitchFamily="34" charset="0"/>
            </a:endParaRPr>
          </a:p>
        </p:txBody>
      </p:sp>
      <p:sp>
        <p:nvSpPr>
          <p:cNvPr id="80" name="Rectangle 79"/>
          <p:cNvSpPr/>
          <p:nvPr/>
        </p:nvSpPr>
        <p:spPr>
          <a:xfrm>
            <a:off x="3886200" y="3564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Entertainment</a:t>
            </a:r>
            <a:endParaRPr lang="en-US" sz="900" dirty="0" smtClean="0">
              <a:solidFill>
                <a:schemeClr val="tx1"/>
              </a:solidFill>
              <a:latin typeface="Futura Md" pitchFamily="34" charset="0"/>
            </a:endParaRPr>
          </a:p>
        </p:txBody>
      </p:sp>
      <p:grpSp>
        <p:nvGrpSpPr>
          <p:cNvPr id="81" name="Group 80"/>
          <p:cNvGrpSpPr/>
          <p:nvPr/>
        </p:nvGrpSpPr>
        <p:grpSpPr>
          <a:xfrm rot="21048059">
            <a:off x="5762365" y="1567557"/>
            <a:ext cx="2912915" cy="3142896"/>
            <a:chOff x="-3096632" y="-1303833"/>
            <a:chExt cx="11079094" cy="11953798"/>
          </a:xfrm>
        </p:grpSpPr>
        <p:pic>
          <p:nvPicPr>
            <p:cNvPr id="82" name="Picture 6"/>
            <p:cNvPicPr>
              <a:picLocks noChangeAspect="1" noChangeArrowheads="1"/>
            </p:cNvPicPr>
            <p:nvPr/>
          </p:nvPicPr>
          <p:blipFill>
            <a:blip r:embed="rId8" cstate="print"/>
            <a:srcRect l="7528" t="3736" r="10842" b="670"/>
            <a:stretch>
              <a:fillRect/>
            </a:stretch>
          </p:blipFill>
          <p:spPr bwMode="auto">
            <a:xfrm rot="923651">
              <a:off x="1326834" y="-1303833"/>
              <a:ext cx="6655628" cy="9460419"/>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3" name="Picture 5"/>
            <p:cNvPicPr>
              <a:picLocks noChangeAspect="1" noChangeArrowheads="1"/>
            </p:cNvPicPr>
            <p:nvPr/>
          </p:nvPicPr>
          <p:blipFill>
            <a:blip r:embed="rId9" cstate="print"/>
            <a:srcRect l="10909" t="5079" r="13112" b="567"/>
            <a:stretch>
              <a:fillRect/>
            </a:stretch>
          </p:blipFill>
          <p:spPr bwMode="auto">
            <a:xfrm rot="551941">
              <a:off x="-378032" y="-719151"/>
              <a:ext cx="6655628" cy="9490430"/>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4" name="Picture 4"/>
            <p:cNvPicPr>
              <a:picLocks noChangeAspect="1" noChangeArrowheads="1"/>
            </p:cNvPicPr>
            <p:nvPr/>
          </p:nvPicPr>
          <p:blipFill>
            <a:blip r:embed="rId10" cstate="print"/>
            <a:srcRect l="7131" t="4950" r="8308" b="473"/>
            <a:stretch>
              <a:fillRect/>
            </a:stretch>
          </p:blipFill>
          <p:spPr bwMode="auto">
            <a:xfrm rot="233055">
              <a:off x="-2010586" y="39257"/>
              <a:ext cx="6655628" cy="941532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85" name="Picture 3"/>
            <p:cNvPicPr>
              <a:picLocks noChangeAspect="1" noChangeArrowheads="1"/>
            </p:cNvPicPr>
            <p:nvPr/>
          </p:nvPicPr>
          <p:blipFill>
            <a:blip r:embed="rId11" cstate="print"/>
            <a:srcRect l="5511" t="4283" r="9465" b="477"/>
            <a:stretch>
              <a:fillRect/>
            </a:stretch>
          </p:blipFill>
          <p:spPr bwMode="auto">
            <a:xfrm rot="21192149">
              <a:off x="-3096632" y="1159534"/>
              <a:ext cx="6655629" cy="949043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59" name="Rectangle 58"/>
          <p:cNvSpPr/>
          <p:nvPr/>
        </p:nvSpPr>
        <p:spPr>
          <a:xfrm>
            <a:off x="685800" y="4553867"/>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51107"/>
            <a:chOff x="152400" y="1583531"/>
            <a:chExt cx="3124200" cy="951107"/>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1888331"/>
              <a:ext cx="3048000" cy="646307"/>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Stay up-to-date on news with world and local headlines from </a:t>
              </a:r>
              <a:r>
                <a:rPr lang="en-US" sz="1200" dirty="0" err="1" smtClean="0">
                  <a:ln w="254000">
                    <a:noFill/>
                    <a:prstDash val="solid"/>
                  </a:ln>
                  <a:solidFill>
                    <a:schemeClr val="tx1">
                      <a:lumMod val="85000"/>
                      <a:lumOff val="15000"/>
                    </a:schemeClr>
                  </a:solidFill>
                  <a:effectLst/>
                  <a:latin typeface="Futura Md" pitchFamily="34" charset="0"/>
                  <a:cs typeface="Aharoni" pitchFamily="2" charset="-79"/>
                </a:rPr>
                <a:t>Yahoo!Xtra</a:t>
              </a:r>
              <a:r>
                <a:rPr lang="en-US" sz="1200" dirty="0" smtClean="0">
                  <a:ln w="254000">
                    <a:noFill/>
                    <a:prstDash val="solid"/>
                  </a:ln>
                  <a:solidFill>
                    <a:schemeClr val="tx1">
                      <a:lumMod val="85000"/>
                      <a:lumOff val="15000"/>
                    </a:schemeClr>
                  </a:solidFill>
                  <a:effectLst/>
                  <a:latin typeface="Futura Md" pitchFamily="34" charset="0"/>
                  <a:cs typeface="Aharoni" pitchFamily="2" charset="-79"/>
                </a:rPr>
                <a:t> – it’s as easy and print, grab and go.</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505200" cy="1135772"/>
            <a:chOff x="2590800" y="1583531"/>
            <a:chExt cx="6400800" cy="1135772"/>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1" y="1888331"/>
              <a:ext cx="6324599" cy="830972"/>
            </a:xfrm>
            <a:prstGeom prst="rect">
              <a:avLst/>
            </a:prstGeom>
            <a:noFill/>
          </p:spPr>
          <p:txBody>
            <a:bodyPr wrap="square" lIns="91416" tIns="45708" rIns="91416" bIns="45708">
              <a:spAutoFit/>
            </a:bodyPr>
            <a:lstStyle/>
            <a:p>
              <a:r>
                <a:rPr lang="en-US" sz="1200" dirty="0" smtClean="0">
                  <a:ln w="254000">
                    <a:noFill/>
                    <a:prstDash val="solid"/>
                  </a:ln>
                  <a:solidFill>
                    <a:schemeClr val="tx1">
                      <a:lumMod val="85000"/>
                      <a:lumOff val="15000"/>
                    </a:schemeClr>
                  </a:solidFill>
                  <a:effectLst/>
                  <a:latin typeface="Futura Md" pitchFamily="34" charset="0"/>
                  <a:cs typeface="Aharoni" pitchFamily="2" charset="-79"/>
                </a:rPr>
                <a:t>Keep track of worldwide and national news, from fashion to business news.  Simply connect to </a:t>
              </a:r>
              <a:r>
                <a:rPr lang="en-US" sz="1200" dirty="0" err="1" smtClean="0">
                  <a:ln w="254000">
                    <a:noFill/>
                    <a:prstDash val="solid"/>
                  </a:ln>
                  <a:solidFill>
                    <a:schemeClr val="tx1">
                      <a:lumMod val="85000"/>
                      <a:lumOff val="15000"/>
                    </a:schemeClr>
                  </a:solidFill>
                  <a:effectLst/>
                  <a:latin typeface="Futura Md" pitchFamily="34" charset="0"/>
                  <a:cs typeface="Aharoni" pitchFamily="2" charset="-79"/>
                </a:rPr>
                <a:t>Yahoo!Xtra</a:t>
              </a:r>
              <a:r>
                <a:rPr lang="en-US" sz="1200" dirty="0" smtClean="0">
                  <a:ln w="254000">
                    <a:noFill/>
                    <a:prstDash val="solid"/>
                  </a:ln>
                  <a:solidFill>
                    <a:schemeClr val="tx1">
                      <a:lumMod val="85000"/>
                      <a:lumOff val="15000"/>
                    </a:schemeClr>
                  </a:solidFill>
                  <a:effectLst/>
                  <a:latin typeface="Futura Md" pitchFamily="34" charset="0"/>
                  <a:cs typeface="Aharoni" pitchFamily="2" charset="-79"/>
                </a:rPr>
                <a:t> from your printer’s touchscreen and easily print the news article you want.</a:t>
              </a:r>
              <a:endParaRPr lang="en-US" sz="11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76125"/>
            <a:ext cx="22098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400" y="3488531"/>
            <a:ext cx="1295400" cy="1524000"/>
            <a:chOff x="990600" y="3031331"/>
            <a:chExt cx="1676400" cy="1524000"/>
          </a:xfrm>
        </p:grpSpPr>
        <p:sp>
          <p:nvSpPr>
            <p:cNvPr id="105" name="Rectangle 104"/>
            <p:cNvSpPr/>
            <p:nvPr/>
          </p:nvSpPr>
          <p:spPr>
            <a:xfrm>
              <a:off x="990600" y="3318925"/>
              <a:ext cx="16002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73" name="Rectangle 72"/>
          <p:cNvSpPr/>
          <p:nvPr/>
        </p:nvSpPr>
        <p:spPr>
          <a:xfrm>
            <a:off x="5264" y="-91595"/>
            <a:ext cx="5168033" cy="1323415"/>
          </a:xfrm>
          <a:prstGeom prst="rect">
            <a:avLst/>
          </a:prstGeom>
          <a:noFill/>
        </p:spPr>
        <p:txBody>
          <a:bodyPr wrap="none" lIns="91416" tIns="45708" rIns="91416" bIns="45708">
            <a:spAutoFit/>
          </a:bodyPr>
          <a:lstStyle/>
          <a:p>
            <a:r>
              <a:rPr lang="en-US" sz="8000" b="1"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Yahoo!Xtra</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64" name="Picture 5"/>
          <p:cNvPicPr>
            <a:picLocks noChangeAspect="1" noChangeArrowheads="1"/>
          </p:cNvPicPr>
          <p:nvPr/>
        </p:nvPicPr>
        <p:blipFill>
          <a:blip r:embed="rId5" cstate="print"/>
          <a:srcRect/>
          <a:stretch>
            <a:fillRect/>
          </a:stretch>
        </p:blipFill>
        <p:spPr bwMode="auto">
          <a:xfrm>
            <a:off x="7620000" y="135731"/>
            <a:ext cx="1295400" cy="1295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5" name="Picture 5"/>
          <p:cNvPicPr>
            <a:picLocks noChangeAspect="1" noChangeArrowheads="1"/>
          </p:cNvPicPr>
          <p:nvPr/>
        </p:nvPicPr>
        <p:blipFill>
          <a:blip r:embed="rId5" cstate="print"/>
          <a:srcRect/>
          <a:stretch>
            <a:fillRect/>
          </a:stretch>
        </p:blipFill>
        <p:spPr bwMode="auto">
          <a:xfrm>
            <a:off x="762000" y="4250531"/>
            <a:ext cx="304800" cy="3048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67" name="Picture 10" descr="C:\Users\jablonje\AppData\Local\Microsoft\Windows\Temporary Internet Files\Content.IE5\PKZTL88L\MC900001007[1].wmf"/>
          <p:cNvPicPr>
            <a:picLocks noChangeAspect="1" noChangeArrowheads="1"/>
          </p:cNvPicPr>
          <p:nvPr/>
        </p:nvPicPr>
        <p:blipFill>
          <a:blip r:embed="rId6" cstate="print"/>
          <a:srcRect/>
          <a:stretch>
            <a:fillRect/>
          </a:stretch>
        </p:blipFill>
        <p:spPr bwMode="auto">
          <a:xfrm>
            <a:off x="2743200" y="4211126"/>
            <a:ext cx="533400" cy="268005"/>
          </a:xfrm>
          <a:prstGeom prst="rect">
            <a:avLst/>
          </a:prstGeom>
          <a:noFill/>
          <a:ln>
            <a:solidFill>
              <a:schemeClr val="tx1"/>
            </a:solidFill>
          </a:ln>
          <a:effectLst>
            <a:outerShdw blurRad="50800" dist="38100" dir="2700000" algn="tl" rotWithShape="0">
              <a:prstClr val="black">
                <a:alpha val="40000"/>
              </a:prstClr>
            </a:outerShdw>
          </a:effectLst>
        </p:spPr>
      </p:pic>
      <p:pic>
        <p:nvPicPr>
          <p:cNvPr id="70" name="Picture 2" descr="http://www.geekzone.co.nz/images/news/yxhubsta.jpg"/>
          <p:cNvPicPr>
            <a:picLocks noChangeAspect="1" noChangeArrowheads="1"/>
          </p:cNvPicPr>
          <p:nvPr/>
        </p:nvPicPr>
        <p:blipFill>
          <a:blip r:embed="rId7" cstate="print">
            <a:clrChange>
              <a:clrFrom>
                <a:srgbClr val="FFFFFF"/>
              </a:clrFrom>
              <a:clrTo>
                <a:srgbClr val="FFFFFF">
                  <a:alpha val="0"/>
                </a:srgbClr>
              </a:clrTo>
            </a:clrChange>
          </a:blip>
          <a:srcRect t="9195" b="58621"/>
          <a:stretch>
            <a:fillRect/>
          </a:stretch>
        </p:blipFill>
        <p:spPr bwMode="auto">
          <a:xfrm>
            <a:off x="5709472" y="135731"/>
            <a:ext cx="1714500" cy="381000"/>
          </a:xfrm>
          <a:prstGeom prst="rect">
            <a:avLst/>
          </a:prstGeom>
          <a:noFill/>
        </p:spPr>
      </p:pic>
      <p:sp>
        <p:nvSpPr>
          <p:cNvPr id="52" name="Rectangle 51"/>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English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15" name="Group 59"/>
          <p:cNvGrpSpPr/>
          <p:nvPr/>
        </p:nvGrpSpPr>
        <p:grpSpPr>
          <a:xfrm>
            <a:off x="3733800" y="1354931"/>
            <a:ext cx="2819400" cy="3657600"/>
            <a:chOff x="990600" y="1278731"/>
            <a:chExt cx="2392218" cy="3657600"/>
          </a:xfrm>
        </p:grpSpPr>
        <p:sp>
          <p:nvSpPr>
            <p:cNvPr id="56" name="Rectangle 55"/>
            <p:cNvSpPr/>
            <p:nvPr/>
          </p:nvSpPr>
          <p:spPr>
            <a:xfrm>
              <a:off x="990600" y="1583531"/>
              <a:ext cx="21336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90600" y="1278731"/>
              <a:ext cx="2392218"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CATEGORIES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53" name="Rectangle 52"/>
          <p:cNvSpPr/>
          <p:nvPr/>
        </p:nvSpPr>
        <p:spPr>
          <a:xfrm>
            <a:off x="3880660" y="1698861"/>
            <a:ext cx="2212570" cy="26567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CATEGORY</a:t>
            </a:r>
            <a:endParaRPr lang="en-US" sz="1200" b="1" dirty="0">
              <a:solidFill>
                <a:schemeClr val="tx1"/>
              </a:solidFill>
              <a:latin typeface="Futura Md" pitchFamily="34" charset="0"/>
            </a:endParaRPr>
          </a:p>
        </p:txBody>
      </p:sp>
      <p:sp>
        <p:nvSpPr>
          <p:cNvPr id="54" name="Rectangle 53"/>
          <p:cNvSpPr/>
          <p:nvPr/>
        </p:nvSpPr>
        <p:spPr>
          <a:xfrm>
            <a:off x="3882506" y="2040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Top Stories</a:t>
            </a:r>
            <a:endParaRPr lang="en-US" sz="900" dirty="0" smtClean="0">
              <a:solidFill>
                <a:schemeClr val="tx1"/>
              </a:solidFill>
              <a:latin typeface="Futura Md" pitchFamily="34" charset="0"/>
            </a:endParaRPr>
          </a:p>
        </p:txBody>
      </p:sp>
      <p:sp>
        <p:nvSpPr>
          <p:cNvPr id="60" name="Rectangle 59"/>
          <p:cNvSpPr/>
          <p:nvPr/>
        </p:nvSpPr>
        <p:spPr>
          <a:xfrm>
            <a:off x="3883430" y="3972619"/>
            <a:ext cx="2212570" cy="265670"/>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CONTENT</a:t>
            </a:r>
            <a:endParaRPr lang="en-US" sz="1200" b="1" dirty="0">
              <a:solidFill>
                <a:schemeClr val="tx1"/>
              </a:solidFill>
              <a:latin typeface="Futura Md" pitchFamily="34" charset="0"/>
            </a:endParaRPr>
          </a:p>
        </p:txBody>
      </p:sp>
      <p:sp>
        <p:nvSpPr>
          <p:cNvPr id="61" name="Rectangle 60"/>
          <p:cNvSpPr/>
          <p:nvPr/>
        </p:nvSpPr>
        <p:spPr>
          <a:xfrm>
            <a:off x="3883430" y="4349500"/>
            <a:ext cx="2209800" cy="5868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Futura Md" pitchFamily="34" charset="0"/>
              </a:rPr>
              <a:t>Each Category:</a:t>
            </a:r>
          </a:p>
          <a:p>
            <a:pPr marL="231775"/>
            <a:r>
              <a:rPr lang="en-US" sz="1200" dirty="0" smtClean="0">
                <a:solidFill>
                  <a:schemeClr val="tx1"/>
                </a:solidFill>
                <a:latin typeface="Futura Md" pitchFamily="34" charset="0"/>
              </a:rPr>
              <a:t>3 full news articles + 7 short summaries</a:t>
            </a:r>
          </a:p>
        </p:txBody>
      </p:sp>
      <p:sp>
        <p:nvSpPr>
          <p:cNvPr id="62" name="Rectangle 61"/>
          <p:cNvSpPr/>
          <p:nvPr/>
        </p:nvSpPr>
        <p:spPr>
          <a:xfrm>
            <a:off x="3886200" y="2421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World</a:t>
            </a:r>
            <a:endParaRPr lang="en-US" sz="900" dirty="0" smtClean="0">
              <a:solidFill>
                <a:schemeClr val="tx1"/>
              </a:solidFill>
              <a:latin typeface="Futura Md" pitchFamily="34" charset="0"/>
            </a:endParaRPr>
          </a:p>
        </p:txBody>
      </p:sp>
      <p:sp>
        <p:nvSpPr>
          <p:cNvPr id="63" name="Rectangle 62"/>
          <p:cNvSpPr/>
          <p:nvPr/>
        </p:nvSpPr>
        <p:spPr>
          <a:xfrm>
            <a:off x="3886200" y="2802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Business</a:t>
            </a:r>
            <a:endParaRPr lang="en-US" sz="900" dirty="0" smtClean="0">
              <a:solidFill>
                <a:schemeClr val="tx1"/>
              </a:solidFill>
              <a:latin typeface="Futura Md" pitchFamily="34" charset="0"/>
            </a:endParaRPr>
          </a:p>
        </p:txBody>
      </p:sp>
      <p:sp>
        <p:nvSpPr>
          <p:cNvPr id="66" name="Rectangle 65"/>
          <p:cNvSpPr/>
          <p:nvPr/>
        </p:nvSpPr>
        <p:spPr>
          <a:xfrm>
            <a:off x="3886200" y="3183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Sport</a:t>
            </a:r>
            <a:endParaRPr lang="en-US" sz="900" dirty="0" smtClean="0">
              <a:solidFill>
                <a:schemeClr val="tx1"/>
              </a:solidFill>
              <a:latin typeface="Futura Md" pitchFamily="34" charset="0"/>
            </a:endParaRPr>
          </a:p>
        </p:txBody>
      </p:sp>
      <p:sp>
        <p:nvSpPr>
          <p:cNvPr id="68" name="Rectangle 67"/>
          <p:cNvSpPr/>
          <p:nvPr/>
        </p:nvSpPr>
        <p:spPr>
          <a:xfrm>
            <a:off x="3886200" y="3564731"/>
            <a:ext cx="2213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utura Md" pitchFamily="34" charset="0"/>
              </a:rPr>
              <a:t>Entertainment</a:t>
            </a:r>
            <a:endParaRPr lang="en-US" sz="900" dirty="0" smtClean="0">
              <a:solidFill>
                <a:schemeClr val="tx1"/>
              </a:solidFill>
              <a:latin typeface="Futura Md" pitchFamily="34" charset="0"/>
            </a:endParaRPr>
          </a:p>
        </p:txBody>
      </p:sp>
      <p:grpSp>
        <p:nvGrpSpPr>
          <p:cNvPr id="69" name="Group 68"/>
          <p:cNvGrpSpPr/>
          <p:nvPr/>
        </p:nvGrpSpPr>
        <p:grpSpPr>
          <a:xfrm rot="20526891">
            <a:off x="5730622" y="1675947"/>
            <a:ext cx="3042346" cy="2895015"/>
            <a:chOff x="-20488998" y="-5451165"/>
            <a:chExt cx="11527168" cy="10968943"/>
          </a:xfrm>
        </p:grpSpPr>
        <p:pic>
          <p:nvPicPr>
            <p:cNvPr id="71" name="Picture 5"/>
            <p:cNvPicPr>
              <a:picLocks noChangeAspect="1" noChangeArrowheads="1"/>
            </p:cNvPicPr>
            <p:nvPr/>
          </p:nvPicPr>
          <p:blipFill>
            <a:blip r:embed="rId8" cstate="print"/>
            <a:srcRect l="8301" t="4548" r="10072" b="505"/>
            <a:stretch>
              <a:fillRect/>
            </a:stretch>
          </p:blipFill>
          <p:spPr bwMode="auto">
            <a:xfrm rot="1402454">
              <a:off x="-15658693" y="-5451165"/>
              <a:ext cx="6696863" cy="9477765"/>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2" name="Picture 4"/>
            <p:cNvPicPr>
              <a:picLocks noChangeAspect="1" noChangeArrowheads="1"/>
            </p:cNvPicPr>
            <p:nvPr/>
          </p:nvPicPr>
          <p:blipFill>
            <a:blip r:embed="rId9" cstate="print"/>
            <a:srcRect l="5857" t="3510" r="7751" b="381"/>
            <a:stretch>
              <a:fillRect/>
            </a:stretch>
          </p:blipFill>
          <p:spPr bwMode="auto">
            <a:xfrm rot="1073109">
              <a:off x="-17327295" y="-5286681"/>
              <a:ext cx="6696867" cy="9477767"/>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5" name="Picture 3"/>
            <p:cNvPicPr>
              <a:picLocks noChangeAspect="1" noChangeArrowheads="1"/>
            </p:cNvPicPr>
            <p:nvPr/>
          </p:nvPicPr>
          <p:blipFill>
            <a:blip r:embed="rId10" cstate="print"/>
            <a:srcRect l="7881" t="4365" r="7580" b="683"/>
            <a:stretch>
              <a:fillRect/>
            </a:stretch>
          </p:blipFill>
          <p:spPr bwMode="auto">
            <a:xfrm rot="786182">
              <a:off x="-18815571" y="-4775974"/>
              <a:ext cx="6696869" cy="9421015"/>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79" name="Picture 2"/>
            <p:cNvPicPr>
              <a:picLocks noChangeAspect="1" noChangeArrowheads="1"/>
            </p:cNvPicPr>
            <p:nvPr/>
          </p:nvPicPr>
          <p:blipFill>
            <a:blip r:embed="rId11" cstate="print"/>
            <a:srcRect l="8397" t="4011" r="9033" b="297"/>
            <a:stretch>
              <a:fillRect/>
            </a:stretch>
          </p:blipFill>
          <p:spPr bwMode="auto">
            <a:xfrm rot="252339">
              <a:off x="-20488998" y="-3959996"/>
              <a:ext cx="6696867" cy="9477774"/>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59" name="Rectangle 58"/>
          <p:cNvSpPr/>
          <p:nvPr/>
        </p:nvSpPr>
        <p:spPr>
          <a:xfrm>
            <a:off x="685800" y="4555331"/>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785101" y="3797300"/>
            <a:ext cx="1358900" cy="1350963"/>
            <a:chOff x="7785101" y="3797300"/>
            <a:chExt cx="1358900" cy="1350963"/>
          </a:xfrm>
        </p:grpSpPr>
        <p:pic>
          <p:nvPicPr>
            <p:cNvPr id="13314" name="Picture 2" descr="http://www.lonniecolson.com/Index/images/PageCorner3b.gif"/>
            <p:cNvPicPr>
              <a:picLocks noChangeAspect="1" noChangeArrowheads="1"/>
            </p:cNvPicPr>
            <p:nvPr/>
          </p:nvPicPr>
          <p:blipFill>
            <a:blip r:embed="rId2" cstate="print"/>
            <a:srcRect/>
            <a:stretch>
              <a:fillRect/>
            </a:stretch>
          </p:blipFill>
          <p:spPr bwMode="auto">
            <a:xfrm rot="16200000">
              <a:off x="7789069" y="3793332"/>
              <a:ext cx="1350963" cy="1358900"/>
            </a:xfrm>
            <a:prstGeom prst="rect">
              <a:avLst/>
            </a:prstGeom>
            <a:noFill/>
          </p:spPr>
        </p:pic>
        <p:sp>
          <p:nvSpPr>
            <p:cNvPr id="7" name="Rectangle 6"/>
            <p:cNvSpPr/>
            <p:nvPr/>
          </p:nvSpPr>
          <p:spPr>
            <a:xfrm>
              <a:off x="8686800" y="4631531"/>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0"/>
          <p:cNvGrpSpPr/>
          <p:nvPr/>
        </p:nvGrpSpPr>
        <p:grpSpPr>
          <a:xfrm>
            <a:off x="152400" y="1354931"/>
            <a:ext cx="3505200" cy="914400"/>
            <a:chOff x="152400" y="1583531"/>
            <a:chExt cx="3124200" cy="914400"/>
          </a:xfrm>
        </p:grpSpPr>
        <p:sp>
          <p:nvSpPr>
            <p:cNvPr id="9" name="Rectangle 8"/>
            <p:cNvSpPr/>
            <p:nvPr/>
          </p:nvSpPr>
          <p:spPr>
            <a:xfrm>
              <a:off x="152400" y="1888331"/>
              <a:ext cx="3124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1964531"/>
              <a:ext cx="3048000" cy="430863"/>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Quickly connect to Les </a:t>
              </a:r>
              <a:r>
                <a:rPr lang="en-US" sz="1100" dirty="0" err="1" smtClean="0">
                  <a:ln w="254000">
                    <a:noFill/>
                    <a:prstDash val="solid"/>
                  </a:ln>
                  <a:solidFill>
                    <a:schemeClr val="tx1">
                      <a:lumMod val="85000"/>
                      <a:lumOff val="15000"/>
                    </a:schemeClr>
                  </a:solidFill>
                  <a:effectLst/>
                  <a:latin typeface="Futura Md" pitchFamily="34" charset="0"/>
                  <a:cs typeface="Aharoni" pitchFamily="2" charset="-79"/>
                </a:rPr>
                <a:t>Echos</a:t>
              </a:r>
              <a:r>
                <a:rPr lang="en-US" sz="1100" dirty="0" smtClean="0">
                  <a:ln w="254000">
                    <a:noFill/>
                    <a:prstDash val="solid"/>
                  </a:ln>
                  <a:solidFill>
                    <a:schemeClr val="tx1">
                      <a:lumMod val="85000"/>
                      <a:lumOff val="15000"/>
                    </a:schemeClr>
                  </a:solidFill>
                  <a:effectLst/>
                  <a:latin typeface="Futura Md" pitchFamily="34" charset="0"/>
                  <a:cs typeface="Aharoni" pitchFamily="2" charset="-79"/>
                </a:rPr>
                <a:t>.  Print financial industry news and analysis directly from the touchscreen.</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2" name="Rectangle 21"/>
            <p:cNvSpPr/>
            <p:nvPr/>
          </p:nvSpPr>
          <p:spPr>
            <a:xfrm>
              <a:off x="152400" y="1583531"/>
              <a:ext cx="3124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83531"/>
              <a:ext cx="27432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SHORT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grpSp>
        <p:nvGrpSpPr>
          <p:cNvPr id="4" name="Group 81"/>
          <p:cNvGrpSpPr/>
          <p:nvPr/>
        </p:nvGrpSpPr>
        <p:grpSpPr>
          <a:xfrm>
            <a:off x="152400" y="2345531"/>
            <a:ext cx="3615871" cy="1081445"/>
            <a:chOff x="2590800" y="1583531"/>
            <a:chExt cx="6602895" cy="1081445"/>
          </a:xfrm>
        </p:grpSpPr>
        <p:sp>
          <p:nvSpPr>
            <p:cNvPr id="11" name="Rectangle 10"/>
            <p:cNvSpPr/>
            <p:nvPr/>
          </p:nvSpPr>
          <p:spPr>
            <a:xfrm>
              <a:off x="2590800" y="1888331"/>
              <a:ext cx="6400800" cy="762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1895559"/>
              <a:ext cx="6602895" cy="769417"/>
            </a:xfrm>
            <a:prstGeom prst="rect">
              <a:avLst/>
            </a:prstGeom>
            <a:noFill/>
          </p:spPr>
          <p:txBody>
            <a:bodyPr wrap="square" lIns="91416" tIns="45708" rIns="91416" bIns="45708">
              <a:spAutoFit/>
            </a:bodyPr>
            <a:lstStyle/>
            <a:p>
              <a:r>
                <a:rPr lang="en-US" sz="1100" dirty="0" smtClean="0">
                  <a:ln w="254000">
                    <a:noFill/>
                    <a:prstDash val="solid"/>
                  </a:ln>
                  <a:solidFill>
                    <a:schemeClr val="tx1">
                      <a:lumMod val="85000"/>
                      <a:lumOff val="15000"/>
                    </a:schemeClr>
                  </a:solidFill>
                  <a:effectLst/>
                  <a:latin typeface="Futura Md" pitchFamily="34" charset="0"/>
                  <a:cs typeface="Aharoni" pitchFamily="2" charset="-79"/>
                </a:rPr>
                <a:t>Through Les </a:t>
              </a:r>
              <a:r>
                <a:rPr lang="en-US" sz="1100" dirty="0" err="1" smtClean="0">
                  <a:ln w="254000">
                    <a:noFill/>
                    <a:prstDash val="solid"/>
                  </a:ln>
                  <a:solidFill>
                    <a:schemeClr val="tx1">
                      <a:lumMod val="85000"/>
                      <a:lumOff val="15000"/>
                    </a:schemeClr>
                  </a:solidFill>
                  <a:effectLst/>
                  <a:latin typeface="Futura Md" pitchFamily="34" charset="0"/>
                  <a:cs typeface="Aharoni" pitchFamily="2" charset="-79"/>
                </a:rPr>
                <a:t>Echos</a:t>
              </a:r>
              <a:r>
                <a:rPr lang="en-US" sz="1100" dirty="0" smtClean="0">
                  <a:ln w="254000">
                    <a:noFill/>
                    <a:prstDash val="solid"/>
                  </a:ln>
                  <a:solidFill>
                    <a:schemeClr val="tx1">
                      <a:lumMod val="85000"/>
                      <a:lumOff val="15000"/>
                    </a:schemeClr>
                  </a:solidFill>
                  <a:effectLst/>
                  <a:latin typeface="Futura Md" pitchFamily="34" charset="0"/>
                  <a:cs typeface="Aharoni" pitchFamily="2" charset="-79"/>
                </a:rPr>
                <a:t>, you can tap into the latest financial industry news and analysis.  Stay connected to essential financial information, and use the touchscreen to quickly and easily print  articles.</a:t>
              </a:r>
              <a:endParaRPr lang="en-US" sz="105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24" name="Rectangle 23"/>
            <p:cNvSpPr/>
            <p:nvPr/>
          </p:nvSpPr>
          <p:spPr>
            <a:xfrm>
              <a:off x="2590800" y="1583531"/>
              <a:ext cx="6400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90800" y="1583531"/>
              <a:ext cx="4059044"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LONG APP DESCRIPTION</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36" name="Rectangle 35"/>
          <p:cNvSpPr/>
          <p:nvPr/>
        </p:nvSpPr>
        <p:spPr>
          <a:xfrm>
            <a:off x="152400" y="3776125"/>
            <a:ext cx="22098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 y="3488531"/>
            <a:ext cx="22098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2400" y="3488531"/>
            <a:ext cx="14478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USER INTERFACE</a:t>
            </a:r>
            <a:endParaRPr lang="en-US" sz="1100" dirty="0" smtClean="0">
              <a:ln w="254000">
                <a:noFill/>
                <a:prstDash val="solid"/>
              </a:ln>
              <a:solidFill>
                <a:schemeClr val="bg1"/>
              </a:solidFill>
              <a:effectLst/>
              <a:latin typeface="Futura Md" pitchFamily="34" charset="0"/>
              <a:cs typeface="Aharoni" pitchFamily="2" charset="-79"/>
            </a:endParaRPr>
          </a:p>
        </p:txBody>
      </p:sp>
      <p:grpSp>
        <p:nvGrpSpPr>
          <p:cNvPr id="5" name="Group 57"/>
          <p:cNvGrpSpPr/>
          <p:nvPr/>
        </p:nvGrpSpPr>
        <p:grpSpPr>
          <a:xfrm>
            <a:off x="252462" y="3890111"/>
            <a:ext cx="2033538" cy="970020"/>
            <a:chOff x="1219200" y="364331"/>
            <a:chExt cx="9424938" cy="4495800"/>
          </a:xfrm>
        </p:grpSpPr>
        <p:grpSp>
          <p:nvGrpSpPr>
            <p:cNvPr id="6" name="Group 34"/>
            <p:cNvGrpSpPr/>
            <p:nvPr/>
          </p:nvGrpSpPr>
          <p:grpSpPr>
            <a:xfrm>
              <a:off x="1219200" y="364331"/>
              <a:ext cx="9424938" cy="4495800"/>
              <a:chOff x="381000" y="1431131"/>
              <a:chExt cx="7064272" cy="3369736"/>
            </a:xfrm>
          </p:grpSpPr>
          <p:grpSp>
            <p:nvGrpSpPr>
              <p:cNvPr id="8" name="Group 136"/>
              <p:cNvGrpSpPr/>
              <p:nvPr/>
            </p:nvGrpSpPr>
            <p:grpSpPr>
              <a:xfrm>
                <a:off x="381000" y="1431131"/>
                <a:ext cx="7064272" cy="3369736"/>
                <a:chOff x="5995726" y="5054643"/>
                <a:chExt cx="3301295" cy="1574756"/>
              </a:xfrm>
            </p:grpSpPr>
            <p:sp>
              <p:nvSpPr>
                <p:cNvPr id="30" name="Rectangle 29"/>
                <p:cNvSpPr/>
                <p:nvPr/>
              </p:nvSpPr>
              <p:spPr>
                <a:xfrm>
                  <a:off x="6084938" y="5181600"/>
                  <a:ext cx="3124201"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726" y="5054643"/>
                  <a:ext cx="3301295" cy="157475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33"/>
              <p:cNvGrpSpPr/>
              <p:nvPr/>
            </p:nvGrpSpPr>
            <p:grpSpPr>
              <a:xfrm>
                <a:off x="1981200" y="2345531"/>
                <a:ext cx="1295400" cy="1295400"/>
                <a:chOff x="7467600" y="3031331"/>
                <a:chExt cx="1143000" cy="1143000"/>
              </a:xfrm>
            </p:grpSpPr>
            <p:sp>
              <p:nvSpPr>
                <p:cNvPr id="33" name="Rounded Rectangle 32"/>
                <p:cNvSpPr/>
                <p:nvPr/>
              </p:nvSpPr>
              <p:spPr>
                <a:xfrm>
                  <a:off x="7467600" y="3031331"/>
                  <a:ext cx="1143000" cy="1143000"/>
                </a:xfrm>
                <a:prstGeom prst="roundRect">
                  <a:avLst>
                    <a:gd name="adj" fmla="val 982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105x105-reuters-us.png"/>
                <p:cNvPicPr>
                  <a:picLocks noChangeAspect="1"/>
                </p:cNvPicPr>
                <p:nvPr/>
              </p:nvPicPr>
              <p:blipFill>
                <a:blip r:embed="rId4" cstate="print"/>
                <a:stretch>
                  <a:fillRect/>
                </a:stretch>
              </p:blipFill>
              <p:spPr>
                <a:xfrm>
                  <a:off x="7543800" y="3107531"/>
                  <a:ext cx="990600" cy="990600"/>
                </a:xfrm>
                <a:prstGeom prst="roundRect">
                  <a:avLst>
                    <a:gd name="adj" fmla="val 7099"/>
                  </a:avLst>
                </a:prstGeom>
                <a:ln w="57150">
                  <a:solidFill>
                    <a:schemeClr val="tx1"/>
                  </a:solidFill>
                </a:ln>
                <a:effectLst/>
              </p:spPr>
            </p:pic>
          </p:grpSp>
        </p:grpSp>
        <p:grpSp>
          <p:nvGrpSpPr>
            <p:cNvPr id="12" name="Group 56"/>
            <p:cNvGrpSpPr/>
            <p:nvPr/>
          </p:nvGrpSpPr>
          <p:grpSpPr>
            <a:xfrm>
              <a:off x="3200400" y="836695"/>
              <a:ext cx="5638800" cy="3185236"/>
              <a:chOff x="5486400" y="836695"/>
              <a:chExt cx="5638800" cy="3185236"/>
            </a:xfrm>
          </p:grpSpPr>
          <p:sp>
            <p:nvSpPr>
              <p:cNvPr id="41" name="Rectangle 40"/>
              <p:cNvSpPr/>
              <p:nvPr/>
            </p:nvSpPr>
            <p:spPr>
              <a:xfrm>
                <a:off x="5486400" y="897731"/>
                <a:ext cx="5638800" cy="3124200"/>
              </a:xfrm>
              <a:prstGeom prst="rect">
                <a:avLst/>
              </a:prstGeom>
              <a:gradFill>
                <a:gsLst>
                  <a:gs pos="0">
                    <a:schemeClr val="tx1"/>
                  </a:gs>
                  <a:gs pos="50000">
                    <a:schemeClr val="tx1">
                      <a:lumMod val="75000"/>
                      <a:lumOff val="25000"/>
                    </a:schemeClr>
                  </a:gs>
                  <a:gs pos="100000">
                    <a:schemeClr val="bg1">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5"/>
              <p:cNvGrpSpPr/>
              <p:nvPr/>
            </p:nvGrpSpPr>
            <p:grpSpPr>
              <a:xfrm>
                <a:off x="5492335" y="836695"/>
                <a:ext cx="5632865" cy="784445"/>
                <a:chOff x="5492335" y="836695"/>
                <a:chExt cx="5632865" cy="784445"/>
              </a:xfrm>
            </p:grpSpPr>
            <p:cxnSp>
              <p:nvCxnSpPr>
                <p:cNvPr id="45" name="Straight Connector 44"/>
                <p:cNvCxnSpPr/>
                <p:nvPr/>
              </p:nvCxnSpPr>
              <p:spPr>
                <a:xfrm>
                  <a:off x="5562598" y="1423834"/>
                  <a:ext cx="556260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92335" y="836695"/>
                  <a:ext cx="2743199" cy="784445"/>
                </a:xfrm>
                <a:prstGeom prst="rect">
                  <a:avLst/>
                </a:prstGeom>
                <a:noFill/>
              </p:spPr>
              <p:txBody>
                <a:bodyPr wrap="square" lIns="91416" tIns="45708" rIns="91416" bIns="45708">
                  <a:spAutoFit/>
                </a:bodyPr>
                <a:lstStyle/>
                <a:p>
                  <a:r>
                    <a:rPr lang="en-US" sz="500" dirty="0" smtClean="0">
                      <a:ln w="254000">
                        <a:noFill/>
                        <a:prstDash val="solid"/>
                      </a:ln>
                      <a:solidFill>
                        <a:schemeClr val="bg1"/>
                      </a:solidFill>
                      <a:effectLst/>
                      <a:latin typeface="Arial" pitchFamily="34" charset="0"/>
                      <a:cs typeface="Arial" pitchFamily="34" charset="0"/>
                    </a:rPr>
                    <a:t>Select Apps</a:t>
                  </a:r>
                </a:p>
              </p:txBody>
            </p:sp>
          </p:grpSp>
        </p:grpSp>
      </p:grpSp>
      <p:grpSp>
        <p:nvGrpSpPr>
          <p:cNvPr id="14" name="Group 103"/>
          <p:cNvGrpSpPr/>
          <p:nvPr/>
        </p:nvGrpSpPr>
        <p:grpSpPr>
          <a:xfrm>
            <a:off x="2438400" y="3488531"/>
            <a:ext cx="1295400" cy="1524000"/>
            <a:chOff x="990600" y="3031331"/>
            <a:chExt cx="1676400" cy="1524000"/>
          </a:xfrm>
        </p:grpSpPr>
        <p:sp>
          <p:nvSpPr>
            <p:cNvPr id="105" name="Rectangle 104"/>
            <p:cNvSpPr/>
            <p:nvPr/>
          </p:nvSpPr>
          <p:spPr>
            <a:xfrm>
              <a:off x="990600" y="3318925"/>
              <a:ext cx="1600200" cy="12364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990600" y="3031331"/>
              <a:ext cx="16002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990600" y="3031331"/>
              <a:ext cx="1676400"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COUNTRIES</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73" name="Rectangle 72"/>
          <p:cNvSpPr/>
          <p:nvPr/>
        </p:nvSpPr>
        <p:spPr>
          <a:xfrm>
            <a:off x="5264" y="-91595"/>
            <a:ext cx="4313889" cy="1323415"/>
          </a:xfrm>
          <a:prstGeom prst="rect">
            <a:avLst/>
          </a:prstGeom>
          <a:noFill/>
        </p:spPr>
        <p:txBody>
          <a:bodyPr wrap="none" lIns="91416" tIns="45708" rIns="91416" bIns="45708">
            <a:spAutoFit/>
          </a:bodyPr>
          <a:lstStyle/>
          <a:p>
            <a:r>
              <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Les </a:t>
            </a:r>
            <a:r>
              <a:rPr lang="en-US" sz="8000" b="1" dirty="0" err="1"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Hv" pitchFamily="34" charset="0"/>
                <a:cs typeface="Aharoni" pitchFamily="2" charset="-79"/>
              </a:rPr>
              <a:t>Echos</a:t>
            </a:r>
            <a:endParaRPr lang="en-US" sz="8000" b="1" dirty="0" smtClean="0">
              <a:ln w="254000">
                <a:noFill/>
                <a:prstDash val="solid"/>
              </a:ln>
              <a:solidFill>
                <a:schemeClr val="tx1">
                  <a:lumMod val="85000"/>
                  <a:lumOff val="15000"/>
                </a:schemeClr>
              </a:solidFill>
              <a:effectLst>
                <a:outerShdw blurRad="50800" dist="38100" dir="5400000" algn="t" rotWithShape="0">
                  <a:prstClr val="black">
                    <a:alpha val="40000"/>
                  </a:prstClr>
                </a:outerShdw>
                <a:reflection blurRad="6350" stA="55000" endA="300" endPos="45500" dir="5400000" sy="-100000" algn="bl" rotWithShape="0"/>
              </a:effectLst>
              <a:latin typeface="Futura Md" pitchFamily="34" charset="0"/>
              <a:cs typeface="Aharoni" pitchFamily="2" charset="-79"/>
            </a:endParaRPr>
          </a:p>
        </p:txBody>
      </p:sp>
      <p:pic>
        <p:nvPicPr>
          <p:cNvPr id="51" name="Picture 31" descr="fr-lgflag.gif"/>
          <p:cNvPicPr>
            <a:picLocks noChangeAspect="1"/>
          </p:cNvPicPr>
          <p:nvPr/>
        </p:nvPicPr>
        <p:blipFill>
          <a:blip r:embed="rId5" cstate="print"/>
          <a:srcRect/>
          <a:stretch>
            <a:fillRect/>
          </a:stretch>
        </p:blipFill>
        <p:spPr bwMode="auto">
          <a:xfrm>
            <a:off x="2816866" y="4195309"/>
            <a:ext cx="459734" cy="2838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7" name="Picture 3"/>
          <p:cNvPicPr>
            <a:picLocks noChangeAspect="1" noChangeArrowheads="1"/>
          </p:cNvPicPr>
          <p:nvPr/>
        </p:nvPicPr>
        <p:blipFill>
          <a:blip r:embed="rId6" cstate="print"/>
          <a:srcRect/>
          <a:stretch>
            <a:fillRect/>
          </a:stretch>
        </p:blipFill>
        <p:spPr bwMode="auto">
          <a:xfrm>
            <a:off x="7620000" y="135730"/>
            <a:ext cx="1295400" cy="12910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9" name="Picture 2" descr="http://www.risc-int.com/images/upload/press/visuel_lesechos_48.gif"/>
          <p:cNvPicPr>
            <a:picLocks noChangeAspect="1" noChangeArrowheads="1"/>
          </p:cNvPicPr>
          <p:nvPr/>
        </p:nvPicPr>
        <p:blipFill>
          <a:blip r:embed="rId7" cstate="print">
            <a:clrChange>
              <a:clrFrom>
                <a:srgbClr val="FFFFFF"/>
              </a:clrFrom>
              <a:clrTo>
                <a:srgbClr val="FFFFFF">
                  <a:alpha val="0"/>
                </a:srgbClr>
              </a:clrTo>
            </a:clrChange>
          </a:blip>
          <a:srcRect t="18557" b="16495"/>
          <a:stretch>
            <a:fillRect/>
          </a:stretch>
        </p:blipFill>
        <p:spPr bwMode="auto">
          <a:xfrm>
            <a:off x="6324600" y="59531"/>
            <a:ext cx="1166059" cy="504892"/>
          </a:xfrm>
          <a:prstGeom prst="rect">
            <a:avLst/>
          </a:prstGeom>
          <a:noFill/>
        </p:spPr>
      </p:pic>
      <p:pic>
        <p:nvPicPr>
          <p:cNvPr id="52" name="Picture 3"/>
          <p:cNvPicPr>
            <a:picLocks noChangeAspect="1" noChangeArrowheads="1"/>
          </p:cNvPicPr>
          <p:nvPr/>
        </p:nvPicPr>
        <p:blipFill>
          <a:blip r:embed="rId6" cstate="print"/>
          <a:srcRect/>
          <a:stretch>
            <a:fillRect/>
          </a:stretch>
        </p:blipFill>
        <p:spPr bwMode="auto">
          <a:xfrm>
            <a:off x="762000" y="4250531"/>
            <a:ext cx="304800" cy="303773"/>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59" name="Rectangle 58"/>
          <p:cNvSpPr/>
          <p:nvPr/>
        </p:nvSpPr>
        <p:spPr>
          <a:xfrm>
            <a:off x="2362200" y="4797112"/>
            <a:ext cx="1371600" cy="215419"/>
          </a:xfrm>
          <a:prstGeom prst="rect">
            <a:avLst/>
          </a:prstGeom>
          <a:noFill/>
        </p:spPr>
        <p:txBody>
          <a:bodyPr wrap="square" lIns="91416" tIns="45708" rIns="91416" bIns="45708">
            <a:spAutoFit/>
          </a:bodyPr>
          <a:lstStyle/>
          <a:p>
            <a:r>
              <a:rPr lang="en-US" sz="800" dirty="0" smtClean="0">
                <a:ln w="254000">
                  <a:noFill/>
                  <a:prstDash val="solid"/>
                </a:ln>
                <a:solidFill>
                  <a:prstClr val="black">
                    <a:lumMod val="85000"/>
                    <a:lumOff val="15000"/>
                  </a:prstClr>
                </a:solidFill>
                <a:effectLst/>
                <a:latin typeface="Futura Md" pitchFamily="34" charset="0"/>
                <a:cs typeface="Aharoni" pitchFamily="2" charset="-79"/>
              </a:rPr>
              <a:t>Language(s):  French</a:t>
            </a:r>
            <a:endParaRPr lang="en-US" sz="700" dirty="0" smtClean="0">
              <a:ln w="254000">
                <a:noFill/>
                <a:prstDash val="solid"/>
              </a:ln>
              <a:solidFill>
                <a:prstClr val="black">
                  <a:lumMod val="85000"/>
                  <a:lumOff val="15000"/>
                </a:prstClr>
              </a:solidFill>
              <a:effectLst/>
              <a:latin typeface="Futura Md" pitchFamily="34" charset="0"/>
              <a:cs typeface="Aharoni" pitchFamily="2" charset="-79"/>
            </a:endParaRPr>
          </a:p>
        </p:txBody>
      </p:sp>
      <p:grpSp>
        <p:nvGrpSpPr>
          <p:cNvPr id="15" name="Group 59"/>
          <p:cNvGrpSpPr/>
          <p:nvPr/>
        </p:nvGrpSpPr>
        <p:grpSpPr>
          <a:xfrm>
            <a:off x="3733800" y="1354931"/>
            <a:ext cx="2667000" cy="3657600"/>
            <a:chOff x="990600" y="1278731"/>
            <a:chExt cx="2392218" cy="3657600"/>
          </a:xfrm>
        </p:grpSpPr>
        <p:sp>
          <p:nvSpPr>
            <p:cNvPr id="60" name="Rectangle 59"/>
            <p:cNvSpPr/>
            <p:nvPr/>
          </p:nvSpPr>
          <p:spPr>
            <a:xfrm>
              <a:off x="990600" y="1583531"/>
              <a:ext cx="2133600" cy="33528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90600" y="1278731"/>
              <a:ext cx="2133600" cy="2286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990600" y="1278731"/>
              <a:ext cx="2392218" cy="276975"/>
            </a:xfrm>
            <a:prstGeom prst="rect">
              <a:avLst/>
            </a:prstGeom>
            <a:noFill/>
          </p:spPr>
          <p:txBody>
            <a:bodyPr wrap="square" lIns="91416" tIns="45708" rIns="91416" bIns="45708">
              <a:spAutoFit/>
            </a:bodyPr>
            <a:lstStyle/>
            <a:p>
              <a:r>
                <a:rPr lang="en-US" sz="1200" dirty="0" smtClean="0">
                  <a:ln w="254000">
                    <a:noFill/>
                    <a:prstDash val="solid"/>
                  </a:ln>
                  <a:solidFill>
                    <a:schemeClr val="bg1"/>
                  </a:solidFill>
                  <a:effectLst/>
                  <a:latin typeface="Futura Md" pitchFamily="34" charset="0"/>
                  <a:cs typeface="Aharoni" pitchFamily="2" charset="-79"/>
                </a:rPr>
                <a:t>NEWS CATEOGRIES &amp; CONTENT</a:t>
              </a:r>
              <a:endParaRPr lang="en-US" sz="1100" dirty="0" smtClean="0">
                <a:ln w="254000">
                  <a:noFill/>
                  <a:prstDash val="solid"/>
                </a:ln>
                <a:solidFill>
                  <a:schemeClr val="bg1"/>
                </a:solidFill>
                <a:effectLst/>
                <a:latin typeface="Futura Md" pitchFamily="34" charset="0"/>
                <a:cs typeface="Aharoni" pitchFamily="2" charset="-79"/>
              </a:endParaRPr>
            </a:p>
          </p:txBody>
        </p:sp>
      </p:grpSp>
      <p:sp>
        <p:nvSpPr>
          <p:cNvPr id="67" name="Rectangle 66"/>
          <p:cNvSpPr/>
          <p:nvPr/>
        </p:nvSpPr>
        <p:spPr>
          <a:xfrm>
            <a:off x="3733801" y="4228469"/>
            <a:ext cx="2285999" cy="707862"/>
          </a:xfrm>
          <a:prstGeom prst="rect">
            <a:avLst/>
          </a:prstGeom>
          <a:noFill/>
        </p:spPr>
        <p:txBody>
          <a:bodyPr wrap="square" lIns="91416" tIns="45708" rIns="91416" bIns="45708">
            <a:spAutoFit/>
          </a:bodyPr>
          <a:lstStyle/>
          <a:p>
            <a:pPr algn="ct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App Les </a:t>
            </a:r>
            <a:r>
              <a:rPr lang="en-US" sz="1000" dirty="0" err="1" smtClean="0">
                <a:ln w="254000">
                  <a:noFill/>
                  <a:prstDash val="solid"/>
                </a:ln>
                <a:solidFill>
                  <a:schemeClr val="tx1">
                    <a:lumMod val="85000"/>
                    <a:lumOff val="15000"/>
                  </a:schemeClr>
                </a:solidFill>
                <a:effectLst/>
                <a:latin typeface="Futura Md" pitchFamily="34" charset="0"/>
                <a:cs typeface="Aharoni" pitchFamily="2" charset="-79"/>
              </a:rPr>
              <a:t>Echos</a:t>
            </a:r>
            <a:r>
              <a:rPr lang="en-US" sz="1000" dirty="0" smtClean="0">
                <a:ln w="254000">
                  <a:noFill/>
                  <a:prstDash val="solid"/>
                </a:ln>
                <a:solidFill>
                  <a:schemeClr val="tx1">
                    <a:lumMod val="85000"/>
                    <a:lumOff val="15000"/>
                  </a:schemeClr>
                </a:solidFill>
                <a:effectLst/>
                <a:latin typeface="Futura Md" pitchFamily="34" charset="0"/>
                <a:cs typeface="Aharoni" pitchFamily="2" charset="-79"/>
              </a:rPr>
              <a:t> offers its free contents to all users. All contents are mandatory to print in one package.  Users have no selection choice.</a:t>
            </a:r>
            <a:endParaRPr lang="en-US" sz="900" dirty="0" smtClean="0">
              <a:ln w="254000">
                <a:noFill/>
                <a:prstDash val="solid"/>
              </a:ln>
              <a:solidFill>
                <a:schemeClr val="tx1">
                  <a:lumMod val="85000"/>
                  <a:lumOff val="15000"/>
                </a:schemeClr>
              </a:solidFill>
              <a:effectLst/>
              <a:latin typeface="Futura Md" pitchFamily="34" charset="0"/>
              <a:cs typeface="Aharoni" pitchFamily="2" charset="-79"/>
            </a:endParaRPr>
          </a:p>
        </p:txBody>
      </p:sp>
      <p:sp>
        <p:nvSpPr>
          <p:cNvPr id="58" name="Rectangle 57"/>
          <p:cNvSpPr/>
          <p:nvPr/>
        </p:nvSpPr>
        <p:spPr>
          <a:xfrm>
            <a:off x="3804460" y="1790428"/>
            <a:ext cx="1072340" cy="402703"/>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CATEGORY</a:t>
            </a:r>
            <a:endParaRPr lang="en-US" sz="1200" b="1" dirty="0">
              <a:solidFill>
                <a:schemeClr val="tx1"/>
              </a:solidFill>
              <a:latin typeface="Futura Md" pitchFamily="34" charset="0"/>
            </a:endParaRPr>
          </a:p>
        </p:txBody>
      </p:sp>
      <p:sp>
        <p:nvSpPr>
          <p:cNvPr id="62" name="Rectangle 61"/>
          <p:cNvSpPr/>
          <p:nvPr/>
        </p:nvSpPr>
        <p:spPr>
          <a:xfrm>
            <a:off x="4947460" y="1790428"/>
            <a:ext cx="1072340" cy="402703"/>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Futura Md" pitchFamily="34" charset="0"/>
              </a:rPr>
              <a:t>OUTPUT FORMAT</a:t>
            </a:r>
            <a:endParaRPr lang="en-US" sz="1200" b="1" dirty="0">
              <a:solidFill>
                <a:schemeClr val="tx1"/>
              </a:solidFill>
              <a:latin typeface="Futura Md" pitchFamily="34" charset="0"/>
            </a:endParaRPr>
          </a:p>
        </p:txBody>
      </p:sp>
      <p:grpSp>
        <p:nvGrpSpPr>
          <p:cNvPr id="72" name="Group 71"/>
          <p:cNvGrpSpPr/>
          <p:nvPr/>
        </p:nvGrpSpPr>
        <p:grpSpPr>
          <a:xfrm>
            <a:off x="3806306" y="2284698"/>
            <a:ext cx="2217188" cy="1813433"/>
            <a:chOff x="3806306" y="2208498"/>
            <a:chExt cx="2217188" cy="1432433"/>
          </a:xfrm>
        </p:grpSpPr>
        <p:sp>
          <p:nvSpPr>
            <p:cNvPr id="61" name="Rectangle 60"/>
            <p:cNvSpPr/>
            <p:nvPr/>
          </p:nvSpPr>
          <p:spPr>
            <a:xfrm>
              <a:off x="3806306" y="2208498"/>
              <a:ext cx="1070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smtClean="0">
                  <a:solidFill>
                    <a:schemeClr val="tx1"/>
                  </a:solidFill>
                  <a:latin typeface="Futura Md" pitchFamily="34" charset="0"/>
                </a:rPr>
                <a:t>L’</a:t>
              </a:r>
              <a:r>
                <a:rPr lang="en-US" sz="1200" dirty="0" err="1" smtClean="0">
                  <a:solidFill>
                    <a:schemeClr val="tx1"/>
                  </a:solidFill>
                  <a:latin typeface="Futura Md"/>
                </a:rPr>
                <a:t>édito</a:t>
              </a:r>
              <a:r>
                <a:rPr lang="en-US" sz="1200" dirty="0" smtClean="0">
                  <a:solidFill>
                    <a:schemeClr val="tx1"/>
                  </a:solidFill>
                  <a:latin typeface="Futura Md"/>
                </a:rPr>
                <a:t> du jour</a:t>
              </a:r>
              <a:endParaRPr lang="en-US" sz="800" dirty="0">
                <a:solidFill>
                  <a:schemeClr val="tx1"/>
                </a:solidFill>
                <a:latin typeface="Futura Md" pitchFamily="34" charset="0"/>
              </a:endParaRPr>
            </a:p>
          </p:txBody>
        </p:sp>
        <p:sp>
          <p:nvSpPr>
            <p:cNvPr id="63" name="Rectangle 62"/>
            <p:cNvSpPr/>
            <p:nvPr/>
          </p:nvSpPr>
          <p:spPr>
            <a:xfrm>
              <a:off x="3806306" y="2589498"/>
              <a:ext cx="1070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A la </a:t>
              </a:r>
              <a:r>
                <a:rPr lang="en-US" sz="1200" dirty="0" err="1" smtClean="0">
                  <a:solidFill>
                    <a:schemeClr val="tx1"/>
                  </a:solidFill>
                  <a:latin typeface="Futura Md" pitchFamily="34" charset="0"/>
                </a:rPr>
                <a:t>une</a:t>
              </a:r>
              <a:r>
                <a:rPr lang="en-US" sz="1200" dirty="0" smtClean="0">
                  <a:solidFill>
                    <a:schemeClr val="tx1"/>
                  </a:solidFill>
                  <a:latin typeface="Futura Md" pitchFamily="34" charset="0"/>
                </a:rPr>
                <a:t> - France</a:t>
              </a:r>
              <a:endParaRPr lang="en-US" sz="800" dirty="0">
                <a:solidFill>
                  <a:schemeClr val="tx1"/>
                </a:solidFill>
                <a:latin typeface="Futura Md" pitchFamily="34" charset="0"/>
              </a:endParaRPr>
            </a:p>
          </p:txBody>
        </p:sp>
        <p:sp>
          <p:nvSpPr>
            <p:cNvPr id="68" name="Rectangle 67"/>
            <p:cNvSpPr/>
            <p:nvPr/>
          </p:nvSpPr>
          <p:spPr>
            <a:xfrm>
              <a:off x="3810000" y="2970498"/>
              <a:ext cx="1070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Futura Md" pitchFamily="34" charset="0"/>
                </a:rPr>
                <a:t>A la </a:t>
              </a:r>
              <a:r>
                <a:rPr lang="en-US" sz="1200" dirty="0" err="1" smtClean="0">
                  <a:solidFill>
                    <a:schemeClr val="tx1"/>
                  </a:solidFill>
                  <a:latin typeface="Futura Md" pitchFamily="34" charset="0"/>
                </a:rPr>
                <a:t>une</a:t>
              </a:r>
              <a:r>
                <a:rPr lang="en-US" sz="1200" dirty="0" smtClean="0">
                  <a:solidFill>
                    <a:schemeClr val="tx1"/>
                  </a:solidFill>
                  <a:latin typeface="Futura Md" pitchFamily="34" charset="0"/>
                </a:rPr>
                <a:t> - International</a:t>
              </a:r>
              <a:endParaRPr lang="en-US" sz="800" dirty="0">
                <a:solidFill>
                  <a:schemeClr val="tx1"/>
                </a:solidFill>
                <a:latin typeface="Futura Md" pitchFamily="34" charset="0"/>
              </a:endParaRPr>
            </a:p>
          </p:txBody>
        </p:sp>
        <p:sp>
          <p:nvSpPr>
            <p:cNvPr id="69" name="Rectangle 68"/>
            <p:cNvSpPr/>
            <p:nvPr/>
          </p:nvSpPr>
          <p:spPr>
            <a:xfrm>
              <a:off x="3810000" y="3351498"/>
              <a:ext cx="1070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smtClean="0">
                  <a:solidFill>
                    <a:schemeClr val="tx1"/>
                  </a:solidFill>
                  <a:latin typeface="Futura Md" pitchFamily="34" charset="0"/>
                </a:rPr>
                <a:t>Analyse</a:t>
              </a:r>
              <a:r>
                <a:rPr lang="en-US" sz="1200" dirty="0" smtClean="0">
                  <a:solidFill>
                    <a:schemeClr val="tx1"/>
                  </a:solidFill>
                  <a:latin typeface="Futura Md" pitchFamily="34" charset="0"/>
                </a:rPr>
                <a:t> de la s</a:t>
              </a:r>
              <a:r>
                <a:rPr lang="en-US" sz="1200" dirty="0" smtClean="0">
                  <a:solidFill>
                    <a:schemeClr val="tx1"/>
                  </a:solidFill>
                  <a:latin typeface="Futura Md"/>
                </a:rPr>
                <a:t>éance</a:t>
              </a:r>
              <a:endParaRPr lang="en-US" sz="800" dirty="0">
                <a:solidFill>
                  <a:schemeClr val="tx1"/>
                </a:solidFill>
                <a:latin typeface="Futura Md" pitchFamily="34" charset="0"/>
              </a:endParaRPr>
            </a:p>
          </p:txBody>
        </p:sp>
        <p:sp>
          <p:nvSpPr>
            <p:cNvPr id="70" name="Rectangle 69"/>
            <p:cNvSpPr/>
            <p:nvPr/>
          </p:nvSpPr>
          <p:spPr>
            <a:xfrm>
              <a:off x="4949306" y="2208498"/>
              <a:ext cx="1070494" cy="2894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Futura Md" pitchFamily="34" charset="0"/>
                </a:rPr>
                <a:t>    Full story</a:t>
              </a:r>
              <a:endParaRPr lang="en-US" sz="600" dirty="0">
                <a:solidFill>
                  <a:schemeClr val="tx1"/>
                </a:solidFill>
                <a:latin typeface="Futura Md" pitchFamily="34" charset="0"/>
              </a:endParaRPr>
            </a:p>
          </p:txBody>
        </p:sp>
        <p:sp>
          <p:nvSpPr>
            <p:cNvPr id="71" name="Rectangle 70"/>
            <p:cNvSpPr/>
            <p:nvPr/>
          </p:nvSpPr>
          <p:spPr>
            <a:xfrm>
              <a:off x="4953000" y="2574131"/>
              <a:ext cx="1070494" cy="1066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Futura Md" pitchFamily="34" charset="0"/>
                </a:rPr>
                <a:t>Three most recent headlines, subtitles and one-sentence summary</a:t>
              </a:r>
              <a:endParaRPr lang="en-US" sz="600" dirty="0">
                <a:solidFill>
                  <a:schemeClr val="tx1"/>
                </a:solidFill>
                <a:latin typeface="Futura Md" pitchFamily="34" charset="0"/>
              </a:endParaRPr>
            </a:p>
          </p:txBody>
        </p:sp>
      </p:grpSp>
      <p:grpSp>
        <p:nvGrpSpPr>
          <p:cNvPr id="16" name="Group 51"/>
          <p:cNvGrpSpPr/>
          <p:nvPr/>
        </p:nvGrpSpPr>
        <p:grpSpPr>
          <a:xfrm rot="20808368">
            <a:off x="5890810" y="1536651"/>
            <a:ext cx="2627751" cy="3179816"/>
            <a:chOff x="-6081171" y="-656727"/>
            <a:chExt cx="9413610" cy="11394518"/>
          </a:xfrm>
        </p:grpSpPr>
        <p:pic>
          <p:nvPicPr>
            <p:cNvPr id="53" name="Picture 4"/>
            <p:cNvPicPr>
              <a:picLocks noChangeAspect="1" noChangeArrowheads="1"/>
            </p:cNvPicPr>
            <p:nvPr/>
          </p:nvPicPr>
          <p:blipFill>
            <a:blip r:embed="rId8" cstate="print"/>
            <a:srcRect l="6264" t="3597" r="10816" b="724"/>
            <a:stretch>
              <a:fillRect/>
            </a:stretch>
          </p:blipFill>
          <p:spPr bwMode="auto">
            <a:xfrm rot="967744">
              <a:off x="-3307272" y="-656727"/>
              <a:ext cx="6639711" cy="9468798"/>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54" name="Picture 3"/>
            <p:cNvPicPr>
              <a:picLocks noChangeAspect="1" noChangeArrowheads="1"/>
            </p:cNvPicPr>
            <p:nvPr/>
          </p:nvPicPr>
          <p:blipFill>
            <a:blip r:embed="rId9" cstate="print"/>
            <a:srcRect l="7405" t="4087" r="8419" b="723"/>
            <a:stretch>
              <a:fillRect/>
            </a:stretch>
          </p:blipFill>
          <p:spPr bwMode="auto">
            <a:xfrm rot="477974">
              <a:off x="-5005078" y="198705"/>
              <a:ext cx="6697448" cy="9468801"/>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pic>
          <p:nvPicPr>
            <p:cNvPr id="56" name="Picture 2"/>
            <p:cNvPicPr>
              <a:picLocks noChangeAspect="1" noChangeArrowheads="1"/>
            </p:cNvPicPr>
            <p:nvPr/>
          </p:nvPicPr>
          <p:blipFill>
            <a:blip r:embed="rId10" cstate="print"/>
            <a:srcRect l="7373" t="4354" r="8540" b="794"/>
            <a:stretch>
              <a:fillRect/>
            </a:stretch>
          </p:blipFill>
          <p:spPr bwMode="auto">
            <a:xfrm>
              <a:off x="-6081171" y="1326729"/>
              <a:ext cx="6639710" cy="9411062"/>
            </a:xfrm>
            <a:prstGeom prst="rect">
              <a:avLst/>
            </a:prstGeom>
            <a:noFill/>
            <a:ln w="9525">
              <a:noFill/>
              <a:miter lim="800000"/>
              <a:headEnd/>
              <a:tailEnd/>
            </a:ln>
            <a:effectLst>
              <a:glow rad="63500">
                <a:schemeClr val="bg1">
                  <a:lumMod val="75000"/>
                  <a:alpha val="40000"/>
                </a:schemeClr>
              </a:glow>
              <a:outerShdw blurRad="50800" dist="38100" dir="2700000" algn="tl" rotWithShape="0">
                <a:prstClr val="black">
                  <a:alpha val="40000"/>
                </a:prstClr>
              </a:outerShdw>
            </a:effectLst>
          </p:spPr>
        </p:pic>
      </p:grpSp>
      <p:sp>
        <p:nvSpPr>
          <p:cNvPr id="66" name="Rectangle 65"/>
          <p:cNvSpPr/>
          <p:nvPr/>
        </p:nvSpPr>
        <p:spPr>
          <a:xfrm>
            <a:off x="685800" y="4553867"/>
            <a:ext cx="457200" cy="153864"/>
          </a:xfrm>
          <a:prstGeom prst="rect">
            <a:avLst/>
          </a:prstGeom>
          <a:noFill/>
        </p:spPr>
        <p:txBody>
          <a:bodyPr wrap="square" lIns="91416" tIns="45708" rIns="91416" bIns="45708">
            <a:spAutoFit/>
          </a:bodyPr>
          <a:lstStyle/>
          <a:p>
            <a:pPr algn="ctr"/>
            <a:r>
              <a:rPr lang="en-US" sz="400" dirty="0" smtClean="0">
                <a:ln w="254000">
                  <a:noFill/>
                  <a:prstDash val="solid"/>
                </a:ln>
                <a:solidFill>
                  <a:schemeClr val="bg1"/>
                </a:solidFill>
                <a:effectLst/>
                <a:latin typeface="Arial" pitchFamily="34" charset="0"/>
                <a:cs typeface="Arial" pitchFamily="34" charset="0"/>
              </a:rPr>
              <a:t>News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EDE0885CB484397A9C93FAD861A34" ma:contentTypeVersion="0" ma:contentTypeDescription="Create a new document." ma:contentTypeScope="" ma:versionID="2ad2433f4779e28558755163924e6fa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407D9CF-D2FB-45D3-BC25-2F4040C387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1315BD4-5A7A-4B9A-A974-0B09F1AD568A}">
  <ds:schemaRefs>
    <ds:schemaRef ds:uri="http://schemas.microsoft.com/sharepoint/v3/contenttype/forms"/>
  </ds:schemaRefs>
</ds:datastoreItem>
</file>

<file path=customXml/itemProps3.xml><?xml version="1.0" encoding="utf-8"?>
<ds:datastoreItem xmlns:ds="http://schemas.openxmlformats.org/officeDocument/2006/customXml" ds:itemID="{FC4B623A-68CD-47DD-B596-71EEDAD7B372}">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11312</TotalTime>
  <Words>4287</Words>
  <Application>Microsoft Office PowerPoint</Application>
  <PresentationFormat>Custom</PresentationFormat>
  <Paragraphs>1179</Paragraphs>
  <Slides>40</Slides>
  <Notes>2</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Office Theme</vt:lpstr>
      <vt:lpstr>3_Office Theme</vt:lpstr>
      <vt:lpstr>4_Office Theme</vt:lpstr>
      <vt:lpstr>5_Office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Jablonski</dc:creator>
  <cp:lastModifiedBy>Sean Carriere</cp:lastModifiedBy>
  <cp:revision>134</cp:revision>
  <dcterms:created xsi:type="dcterms:W3CDTF">2010-11-02T23:55:10Z</dcterms:created>
  <dcterms:modified xsi:type="dcterms:W3CDTF">2011-04-04T15:16:26Z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0x010100F78EDE0885CB484397A9C93FAD861A34</vt:lpwstr>
  </property>
</Properties>
</file>